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19"/>
  </p:notesMasterIdLst>
  <p:sldIdLst>
    <p:sldId id="256" r:id="rId2"/>
    <p:sldId id="257" r:id="rId3"/>
    <p:sldId id="258" r:id="rId4"/>
    <p:sldId id="259" r:id="rId5"/>
    <p:sldId id="260" r:id="rId6"/>
    <p:sldId id="262" r:id="rId7"/>
    <p:sldId id="261" r:id="rId8"/>
    <p:sldId id="263" r:id="rId9"/>
    <p:sldId id="264" r:id="rId10"/>
    <p:sldId id="265" r:id="rId11"/>
    <p:sldId id="268" r:id="rId12"/>
    <p:sldId id="269" r:id="rId13"/>
    <p:sldId id="270" r:id="rId14"/>
    <p:sldId id="271" r:id="rId15"/>
    <p:sldId id="267" r:id="rId16"/>
    <p:sldId id="272" r:id="rId17"/>
    <p:sldId id="273"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83333"/>
  </p:normalViewPr>
  <p:slideViewPr>
    <p:cSldViewPr snapToGrid="0" snapToObjects="1">
      <p:cViewPr varScale="1">
        <p:scale>
          <a:sx n="94" d="100"/>
          <a:sy n="94" d="100"/>
        </p:scale>
        <p:origin x="1272"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583A93-3500-D449-BB5F-AA01BA1E1B63}" type="datetimeFigureOut">
              <a:rPr lang="en-AU" smtClean="0"/>
              <a:t>26/2/21</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D21685-2956-4548-97E2-C150E789982C}" type="slidenum">
              <a:rPr lang="en-AU" smtClean="0"/>
              <a:t>‹#›</a:t>
            </a:fld>
            <a:endParaRPr lang="en-AU"/>
          </a:p>
        </p:txBody>
      </p:sp>
    </p:spTree>
    <p:extLst>
      <p:ext uri="{BB962C8B-B14F-4D97-AF65-F5344CB8AC3E}">
        <p14:creationId xmlns:p14="http://schemas.microsoft.com/office/powerpoint/2010/main" val="4448527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In the finished examples, we can see the dependent clauses need the independent clauses to make sense.</a:t>
            </a:r>
          </a:p>
        </p:txBody>
      </p:sp>
      <p:sp>
        <p:nvSpPr>
          <p:cNvPr id="4" name="Slide Number Placeholder 3"/>
          <p:cNvSpPr>
            <a:spLocks noGrp="1"/>
          </p:cNvSpPr>
          <p:nvPr>
            <p:ph type="sldNum" sz="quarter" idx="5"/>
          </p:nvPr>
        </p:nvSpPr>
        <p:spPr/>
        <p:txBody>
          <a:bodyPr/>
          <a:lstStyle/>
          <a:p>
            <a:fld id="{2CD21685-2956-4548-97E2-C150E789982C}" type="slidenum">
              <a:rPr lang="en-AU" smtClean="0"/>
              <a:t>4</a:t>
            </a:fld>
            <a:endParaRPr lang="en-AU"/>
          </a:p>
        </p:txBody>
      </p:sp>
    </p:spTree>
    <p:extLst>
      <p:ext uri="{BB962C8B-B14F-4D97-AF65-F5344CB8AC3E}">
        <p14:creationId xmlns:p14="http://schemas.microsoft.com/office/powerpoint/2010/main" val="29996293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2CD21685-2956-4548-97E2-C150E789982C}" type="slidenum">
              <a:rPr lang="en-AU" smtClean="0"/>
              <a:t>15</a:t>
            </a:fld>
            <a:endParaRPr lang="en-AU"/>
          </a:p>
        </p:txBody>
      </p:sp>
    </p:spTree>
    <p:extLst>
      <p:ext uri="{BB962C8B-B14F-4D97-AF65-F5344CB8AC3E}">
        <p14:creationId xmlns:p14="http://schemas.microsoft.com/office/powerpoint/2010/main" val="12468177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GB"/>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FB1A7608-FAF0-D046-9385-7A28EEC6CDAC}" type="datetimeFigureOut">
              <a:rPr lang="en-AU" smtClean="0"/>
              <a:t>26/2/21</a:t>
            </a:fld>
            <a:endParaRPr lang="en-AU"/>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AU"/>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47E5BEAB-9814-6545-938A-DB81B7C6A219}" type="slidenum">
              <a:rPr lang="en-AU" smtClean="0"/>
              <a:t>‹#›</a:t>
            </a:fld>
            <a:endParaRPr lang="en-AU"/>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929140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FB1A7608-FAF0-D046-9385-7A28EEC6CDAC}" type="datetimeFigureOut">
              <a:rPr lang="en-AU" smtClean="0"/>
              <a:t>26/2/21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7E5BEAB-9814-6545-938A-DB81B7C6A219}" type="slidenum">
              <a:rPr lang="en-AU" smtClean="0"/>
              <a:t>‹#›</a:t>
            </a:fld>
            <a:endParaRPr lang="en-AU"/>
          </a:p>
        </p:txBody>
      </p:sp>
    </p:spTree>
    <p:extLst>
      <p:ext uri="{BB962C8B-B14F-4D97-AF65-F5344CB8AC3E}">
        <p14:creationId xmlns:p14="http://schemas.microsoft.com/office/powerpoint/2010/main" val="8018610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FB1A7608-FAF0-D046-9385-7A28EEC6CDAC}" type="datetimeFigureOut">
              <a:rPr lang="en-AU" smtClean="0"/>
              <a:t>26/2/21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7E5BEAB-9814-6545-938A-DB81B7C6A219}" type="slidenum">
              <a:rPr lang="en-AU" smtClean="0"/>
              <a:t>‹#›</a:t>
            </a:fld>
            <a:endParaRPr lang="en-AU"/>
          </a:p>
        </p:txBody>
      </p:sp>
    </p:spTree>
    <p:extLst>
      <p:ext uri="{BB962C8B-B14F-4D97-AF65-F5344CB8AC3E}">
        <p14:creationId xmlns:p14="http://schemas.microsoft.com/office/powerpoint/2010/main" val="34690197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FB1A7608-FAF0-D046-9385-7A28EEC6CDAC}" type="datetimeFigureOut">
              <a:rPr lang="en-AU" smtClean="0"/>
              <a:t>26/2/21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7E5BEAB-9814-6545-938A-DB81B7C6A219}" type="slidenum">
              <a:rPr lang="en-AU" smtClean="0"/>
              <a:t>‹#›</a:t>
            </a:fld>
            <a:endParaRPr lang="en-AU"/>
          </a:p>
        </p:txBody>
      </p:sp>
    </p:spTree>
    <p:extLst>
      <p:ext uri="{BB962C8B-B14F-4D97-AF65-F5344CB8AC3E}">
        <p14:creationId xmlns:p14="http://schemas.microsoft.com/office/powerpoint/2010/main" val="36317038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GB"/>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FB1A7608-FAF0-D046-9385-7A28EEC6CDAC}" type="datetimeFigureOut">
              <a:rPr lang="en-AU" smtClean="0"/>
              <a:t>26/2/21</a:t>
            </a:fld>
            <a:endParaRPr lang="en-AU"/>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AU"/>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47E5BEAB-9814-6545-938A-DB81B7C6A219}" type="slidenum">
              <a:rPr lang="en-AU" smtClean="0"/>
              <a:t>‹#›</a:t>
            </a:fld>
            <a:endParaRPr lang="en-AU"/>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369304767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FB1A7608-FAF0-D046-9385-7A28EEC6CDAC}" type="datetimeFigureOut">
              <a:rPr lang="en-AU" smtClean="0"/>
              <a:t>26/2/21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47E5BEAB-9814-6545-938A-DB81B7C6A219}" type="slidenum">
              <a:rPr lang="en-AU" smtClean="0"/>
              <a:t>‹#›</a:t>
            </a:fld>
            <a:endParaRPr lang="en-AU"/>
          </a:p>
        </p:txBody>
      </p:sp>
    </p:spTree>
    <p:extLst>
      <p:ext uri="{BB962C8B-B14F-4D97-AF65-F5344CB8AC3E}">
        <p14:creationId xmlns:p14="http://schemas.microsoft.com/office/powerpoint/2010/main" val="2391259928"/>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GB"/>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FB1A7608-FAF0-D046-9385-7A28EEC6CDAC}" type="datetimeFigureOut">
              <a:rPr lang="en-AU" smtClean="0"/>
              <a:t>26/2/21</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47E5BEAB-9814-6545-938A-DB81B7C6A219}" type="slidenum">
              <a:rPr lang="en-AU" smtClean="0"/>
              <a:t>‹#›</a:t>
            </a:fld>
            <a:endParaRPr lang="en-AU"/>
          </a:p>
        </p:txBody>
      </p:sp>
    </p:spTree>
    <p:extLst>
      <p:ext uri="{BB962C8B-B14F-4D97-AF65-F5344CB8AC3E}">
        <p14:creationId xmlns:p14="http://schemas.microsoft.com/office/powerpoint/2010/main" val="3971923958"/>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FB1A7608-FAF0-D046-9385-7A28EEC6CDAC}" type="datetimeFigureOut">
              <a:rPr lang="en-AU" smtClean="0"/>
              <a:t>26/2/21</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47E5BEAB-9814-6545-938A-DB81B7C6A219}" type="slidenum">
              <a:rPr lang="en-AU" smtClean="0"/>
              <a:t>‹#›</a:t>
            </a:fld>
            <a:endParaRPr lang="en-AU"/>
          </a:p>
        </p:txBody>
      </p:sp>
    </p:spTree>
    <p:extLst>
      <p:ext uri="{BB962C8B-B14F-4D97-AF65-F5344CB8AC3E}">
        <p14:creationId xmlns:p14="http://schemas.microsoft.com/office/powerpoint/2010/main" val="662596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1A7608-FAF0-D046-9385-7A28EEC6CDAC}" type="datetimeFigureOut">
              <a:rPr lang="en-AU" smtClean="0"/>
              <a:t>26/2/21</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47E5BEAB-9814-6545-938A-DB81B7C6A219}" type="slidenum">
              <a:rPr lang="en-AU" smtClean="0"/>
              <a:t>‹#›</a:t>
            </a:fld>
            <a:endParaRPr lang="en-AU"/>
          </a:p>
        </p:txBody>
      </p:sp>
    </p:spTree>
    <p:extLst>
      <p:ext uri="{BB962C8B-B14F-4D97-AF65-F5344CB8AC3E}">
        <p14:creationId xmlns:p14="http://schemas.microsoft.com/office/powerpoint/2010/main" val="16350928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GB"/>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FB1A7608-FAF0-D046-9385-7A28EEC6CDAC}" type="datetimeFigureOut">
              <a:rPr lang="en-AU" smtClean="0"/>
              <a:t>26/2/21</a:t>
            </a:fld>
            <a:endParaRPr lang="en-AU"/>
          </a:p>
        </p:txBody>
      </p:sp>
      <p:sp>
        <p:nvSpPr>
          <p:cNvPr id="6" name="Footer Placeholder 5"/>
          <p:cNvSpPr>
            <a:spLocks noGrp="1"/>
          </p:cNvSpPr>
          <p:nvPr>
            <p:ph type="ftr" sz="quarter" idx="11"/>
          </p:nvPr>
        </p:nvSpPr>
        <p:spPr>
          <a:xfrm>
            <a:off x="2103620" y="6375679"/>
            <a:ext cx="3482179" cy="345796"/>
          </a:xfrm>
        </p:spPr>
        <p:txBody>
          <a:bodyPr/>
          <a:lstStyle/>
          <a:p>
            <a:endParaRPr lang="en-AU"/>
          </a:p>
        </p:txBody>
      </p:sp>
      <p:sp>
        <p:nvSpPr>
          <p:cNvPr id="7" name="Slide Number Placeholder 6"/>
          <p:cNvSpPr>
            <a:spLocks noGrp="1"/>
          </p:cNvSpPr>
          <p:nvPr>
            <p:ph type="sldNum" sz="quarter" idx="12"/>
          </p:nvPr>
        </p:nvSpPr>
        <p:spPr>
          <a:xfrm>
            <a:off x="5691014" y="6375679"/>
            <a:ext cx="1232456" cy="345796"/>
          </a:xfrm>
        </p:spPr>
        <p:txBody>
          <a:bodyPr/>
          <a:lstStyle/>
          <a:p>
            <a:fld id="{47E5BEAB-9814-6545-938A-DB81B7C6A219}" type="slidenum">
              <a:rPr lang="en-AU" smtClean="0"/>
              <a:t>‹#›</a:t>
            </a:fld>
            <a:endParaRPr lang="en-AU"/>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030215262"/>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GB"/>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FB1A7608-FAF0-D046-9385-7A28EEC6CDAC}" type="datetimeFigureOut">
              <a:rPr lang="en-AU" smtClean="0"/>
              <a:t>26/2/21</a:t>
            </a:fld>
            <a:endParaRPr lang="en-AU"/>
          </a:p>
        </p:txBody>
      </p:sp>
      <p:sp>
        <p:nvSpPr>
          <p:cNvPr id="6" name="Footer Placeholder 5"/>
          <p:cNvSpPr>
            <a:spLocks noGrp="1"/>
          </p:cNvSpPr>
          <p:nvPr>
            <p:ph type="ftr" sz="quarter" idx="11"/>
          </p:nvPr>
        </p:nvSpPr>
        <p:spPr>
          <a:xfrm>
            <a:off x="2103621" y="6375679"/>
            <a:ext cx="3482178" cy="345796"/>
          </a:xfrm>
        </p:spPr>
        <p:txBody>
          <a:bodyPr/>
          <a:lstStyle/>
          <a:p>
            <a:endParaRPr lang="en-AU"/>
          </a:p>
        </p:txBody>
      </p:sp>
      <p:sp>
        <p:nvSpPr>
          <p:cNvPr id="7" name="Slide Number Placeholder 6"/>
          <p:cNvSpPr>
            <a:spLocks noGrp="1"/>
          </p:cNvSpPr>
          <p:nvPr>
            <p:ph type="sldNum" sz="quarter" idx="12"/>
          </p:nvPr>
        </p:nvSpPr>
        <p:spPr>
          <a:xfrm>
            <a:off x="5687568" y="6375679"/>
            <a:ext cx="1234440" cy="345796"/>
          </a:xfrm>
        </p:spPr>
        <p:txBody>
          <a:bodyPr/>
          <a:lstStyle/>
          <a:p>
            <a:fld id="{47E5BEAB-9814-6545-938A-DB81B7C6A219}" type="slidenum">
              <a:rPr lang="en-AU" smtClean="0"/>
              <a:t>‹#›</a:t>
            </a:fld>
            <a:endParaRPr lang="en-AU"/>
          </a:p>
        </p:txBody>
      </p:sp>
    </p:spTree>
    <p:extLst>
      <p:ext uri="{BB962C8B-B14F-4D97-AF65-F5344CB8AC3E}">
        <p14:creationId xmlns:p14="http://schemas.microsoft.com/office/powerpoint/2010/main" val="6834325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GB"/>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FB1A7608-FAF0-D046-9385-7A28EEC6CDAC}" type="datetimeFigureOut">
              <a:rPr lang="en-AU" smtClean="0"/>
              <a:t>26/2/21</a:t>
            </a:fld>
            <a:endParaRPr lang="en-AU"/>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AU"/>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47E5BEAB-9814-6545-938A-DB81B7C6A219}" type="slidenum">
              <a:rPr lang="en-AU" smtClean="0"/>
              <a:t>‹#›</a:t>
            </a:fld>
            <a:endParaRPr lang="en-AU"/>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678283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4125645g.weebly.com/clauses---dependent--independent.htm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62139F-FABA-0B4D-BAAE-48023D92B040}"/>
              </a:ext>
            </a:extLst>
          </p:cNvPr>
          <p:cNvSpPr>
            <a:spLocks noGrp="1"/>
          </p:cNvSpPr>
          <p:nvPr>
            <p:ph type="ctrTitle"/>
          </p:nvPr>
        </p:nvSpPr>
        <p:spPr/>
        <p:txBody>
          <a:bodyPr/>
          <a:lstStyle/>
          <a:p>
            <a:r>
              <a:rPr lang="en-AU" dirty="0"/>
              <a:t>Relative Clauses</a:t>
            </a:r>
          </a:p>
        </p:txBody>
      </p:sp>
    </p:spTree>
    <p:extLst>
      <p:ext uri="{BB962C8B-B14F-4D97-AF65-F5344CB8AC3E}">
        <p14:creationId xmlns:p14="http://schemas.microsoft.com/office/powerpoint/2010/main" val="7235308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17B1AF-20DD-C640-B940-A9B018F8C4EE}"/>
              </a:ext>
            </a:extLst>
          </p:cNvPr>
          <p:cNvSpPr>
            <a:spLocks noGrp="1"/>
          </p:cNvSpPr>
          <p:nvPr>
            <p:ph type="title"/>
          </p:nvPr>
        </p:nvSpPr>
        <p:spPr/>
        <p:txBody>
          <a:bodyPr/>
          <a:lstStyle/>
          <a:p>
            <a:r>
              <a:rPr lang="en-AU" dirty="0"/>
              <a:t>Relative clauses</a:t>
            </a:r>
          </a:p>
        </p:txBody>
      </p:sp>
      <p:sp>
        <p:nvSpPr>
          <p:cNvPr id="3" name="Content Placeholder 2">
            <a:extLst>
              <a:ext uri="{FF2B5EF4-FFF2-40B4-BE49-F238E27FC236}">
                <a16:creationId xmlns:a16="http://schemas.microsoft.com/office/drawing/2014/main" id="{BE327E59-0ADC-EB44-90EE-C406ED434D51}"/>
              </a:ext>
            </a:extLst>
          </p:cNvPr>
          <p:cNvSpPr>
            <a:spLocks noGrp="1"/>
          </p:cNvSpPr>
          <p:nvPr>
            <p:ph idx="1"/>
          </p:nvPr>
        </p:nvSpPr>
        <p:spPr>
          <a:xfrm>
            <a:off x="1251678" y="1632204"/>
            <a:ext cx="10178322" cy="3593591"/>
          </a:xfrm>
        </p:spPr>
        <p:txBody>
          <a:bodyPr>
            <a:normAutofit/>
          </a:bodyPr>
          <a:lstStyle/>
          <a:p>
            <a:pPr marL="0" indent="0">
              <a:buNone/>
            </a:pPr>
            <a:r>
              <a:rPr lang="en-AU" dirty="0"/>
              <a:t>Simple sentence: </a:t>
            </a:r>
            <a:r>
              <a:rPr lang="en-AU" dirty="0">
                <a:solidFill>
                  <a:srgbClr val="7030A0"/>
                </a:solidFill>
              </a:rPr>
              <a:t>I want to buy the painting</a:t>
            </a:r>
            <a:r>
              <a:rPr lang="en-AU" dirty="0"/>
              <a:t>.      </a:t>
            </a:r>
            <a:br>
              <a:rPr lang="en-AU" dirty="0"/>
            </a:br>
            <a:r>
              <a:rPr lang="en-AU" dirty="0"/>
              <a:t>Complex sentence: </a:t>
            </a:r>
            <a:r>
              <a:rPr lang="en-AU" dirty="0">
                <a:solidFill>
                  <a:srgbClr val="7030A0"/>
                </a:solidFill>
              </a:rPr>
              <a:t>I want to buy the painting </a:t>
            </a:r>
            <a:r>
              <a:rPr lang="en-AU" b="1" dirty="0">
                <a:solidFill>
                  <a:schemeClr val="accent1">
                    <a:lumMod val="75000"/>
                  </a:schemeClr>
                </a:solidFill>
              </a:rPr>
              <a:t>which</a:t>
            </a:r>
            <a:r>
              <a:rPr lang="en-AU" dirty="0">
                <a:solidFill>
                  <a:schemeClr val="accent1">
                    <a:lumMod val="75000"/>
                  </a:schemeClr>
                </a:solidFill>
              </a:rPr>
              <a:t> has a red boat in it</a:t>
            </a:r>
            <a:r>
              <a:rPr lang="en-AU" dirty="0"/>
              <a:t>.</a:t>
            </a:r>
            <a:br>
              <a:rPr lang="en-AU" dirty="0"/>
            </a:br>
            <a:r>
              <a:rPr lang="en-AU" dirty="0"/>
              <a:t>Relative clause: </a:t>
            </a:r>
            <a:r>
              <a:rPr lang="en-AU" b="1" dirty="0">
                <a:solidFill>
                  <a:schemeClr val="accent1">
                    <a:lumMod val="75000"/>
                  </a:schemeClr>
                </a:solidFill>
              </a:rPr>
              <a:t>which</a:t>
            </a:r>
            <a:r>
              <a:rPr lang="en-AU" dirty="0">
                <a:solidFill>
                  <a:schemeClr val="accent1">
                    <a:lumMod val="75000"/>
                  </a:schemeClr>
                </a:solidFill>
              </a:rPr>
              <a:t> has a red boat in it</a:t>
            </a:r>
            <a:r>
              <a:rPr lang="en-AU" dirty="0"/>
              <a:t>.</a:t>
            </a:r>
          </a:p>
        </p:txBody>
      </p:sp>
      <p:sp>
        <p:nvSpPr>
          <p:cNvPr id="4" name="Rectangle 3">
            <a:extLst>
              <a:ext uri="{FF2B5EF4-FFF2-40B4-BE49-F238E27FC236}">
                <a16:creationId xmlns:a16="http://schemas.microsoft.com/office/drawing/2014/main" id="{FAA79C27-DFF2-0445-B785-2B4BE96C9C96}"/>
              </a:ext>
            </a:extLst>
          </p:cNvPr>
          <p:cNvSpPr/>
          <p:nvPr/>
        </p:nvSpPr>
        <p:spPr>
          <a:xfrm>
            <a:off x="1251678" y="3003312"/>
            <a:ext cx="7413812" cy="1631216"/>
          </a:xfrm>
          <a:prstGeom prst="rect">
            <a:avLst/>
          </a:prstGeom>
        </p:spPr>
        <p:txBody>
          <a:bodyPr wrap="square">
            <a:spAutoFit/>
          </a:bodyPr>
          <a:lstStyle/>
          <a:p>
            <a:r>
              <a:rPr lang="en-AU" sz="2000" dirty="0">
                <a:solidFill>
                  <a:schemeClr val="tx1">
                    <a:lumMod val="65000"/>
                    <a:lumOff val="35000"/>
                  </a:schemeClr>
                </a:solidFill>
              </a:rPr>
              <a:t>More examples: </a:t>
            </a:r>
            <a:br>
              <a:rPr lang="en-AU" sz="2000" dirty="0">
                <a:solidFill>
                  <a:srgbClr val="7030A0"/>
                </a:solidFill>
              </a:rPr>
            </a:br>
            <a:r>
              <a:rPr lang="en-AU" sz="2000" dirty="0">
                <a:solidFill>
                  <a:srgbClr val="7030A0"/>
                </a:solidFill>
              </a:rPr>
              <a:t>This is </a:t>
            </a:r>
            <a:r>
              <a:rPr lang="en-AU" sz="2000" dirty="0" err="1">
                <a:solidFill>
                  <a:srgbClr val="7030A0"/>
                </a:solidFill>
              </a:rPr>
              <a:t>Hamidullah</a:t>
            </a:r>
            <a:r>
              <a:rPr lang="en-AU" sz="2000" dirty="0">
                <a:solidFill>
                  <a:srgbClr val="8E8E8E"/>
                </a:solidFill>
              </a:rPr>
              <a:t>, </a:t>
            </a:r>
            <a:r>
              <a:rPr lang="en-AU" sz="2000" b="1" dirty="0">
                <a:solidFill>
                  <a:schemeClr val="accent1">
                    <a:lumMod val="75000"/>
                  </a:schemeClr>
                </a:solidFill>
              </a:rPr>
              <a:t>whose</a:t>
            </a:r>
            <a:r>
              <a:rPr lang="en-AU" sz="2000" dirty="0">
                <a:solidFill>
                  <a:schemeClr val="accent1">
                    <a:lumMod val="75000"/>
                  </a:schemeClr>
                </a:solidFill>
              </a:rPr>
              <a:t> friend Abdul is famous</a:t>
            </a:r>
            <a:r>
              <a:rPr lang="en-AU" sz="2000" dirty="0">
                <a:solidFill>
                  <a:srgbClr val="8E8E8E"/>
                </a:solidFill>
              </a:rPr>
              <a:t>. </a:t>
            </a:r>
          </a:p>
          <a:p>
            <a:r>
              <a:rPr lang="en-AU" sz="2000" dirty="0">
                <a:solidFill>
                  <a:srgbClr val="7030A0"/>
                </a:solidFill>
              </a:rPr>
              <a:t>I’m planning to grow roses</a:t>
            </a:r>
            <a:r>
              <a:rPr lang="en-AU" sz="2000" dirty="0">
                <a:solidFill>
                  <a:srgbClr val="8E8E8E"/>
                </a:solidFill>
              </a:rPr>
              <a:t>, </a:t>
            </a:r>
            <a:r>
              <a:rPr lang="en-AU" sz="2000" b="1" dirty="0">
                <a:solidFill>
                  <a:schemeClr val="accent1">
                    <a:lumMod val="75000"/>
                  </a:schemeClr>
                </a:solidFill>
              </a:rPr>
              <a:t>which</a:t>
            </a:r>
            <a:r>
              <a:rPr lang="en-AU" sz="2000" dirty="0">
                <a:solidFill>
                  <a:schemeClr val="accent1">
                    <a:lumMod val="75000"/>
                  </a:schemeClr>
                </a:solidFill>
              </a:rPr>
              <a:t> I find quite beautiful</a:t>
            </a:r>
            <a:r>
              <a:rPr lang="en-AU" sz="2000" dirty="0">
                <a:solidFill>
                  <a:srgbClr val="8E8E8E"/>
                </a:solidFill>
              </a:rPr>
              <a:t>. </a:t>
            </a:r>
          </a:p>
          <a:p>
            <a:r>
              <a:rPr lang="en-AU" sz="2000" dirty="0">
                <a:solidFill>
                  <a:srgbClr val="7030A0"/>
                </a:solidFill>
              </a:rPr>
              <a:t>We went back to the beach</a:t>
            </a:r>
            <a:r>
              <a:rPr lang="en-AU" sz="2000" dirty="0">
                <a:solidFill>
                  <a:srgbClr val="8E8E8E"/>
                </a:solidFill>
              </a:rPr>
              <a:t>, </a:t>
            </a:r>
            <a:r>
              <a:rPr lang="en-AU" sz="2000" b="1" dirty="0">
                <a:solidFill>
                  <a:schemeClr val="accent1">
                    <a:lumMod val="75000"/>
                  </a:schemeClr>
                </a:solidFill>
              </a:rPr>
              <a:t>where</a:t>
            </a:r>
            <a:r>
              <a:rPr lang="en-AU" sz="2000" dirty="0">
                <a:solidFill>
                  <a:schemeClr val="accent1">
                    <a:lumMod val="75000"/>
                  </a:schemeClr>
                </a:solidFill>
              </a:rPr>
              <a:t> we first met</a:t>
            </a:r>
            <a:r>
              <a:rPr lang="en-AU" sz="2000" dirty="0">
                <a:solidFill>
                  <a:srgbClr val="8E8E8E"/>
                </a:solidFill>
              </a:rPr>
              <a:t>.</a:t>
            </a:r>
            <a:br>
              <a:rPr lang="en-AU" sz="2000" dirty="0">
                <a:solidFill>
                  <a:srgbClr val="8E8E8E"/>
                </a:solidFill>
              </a:rPr>
            </a:br>
            <a:r>
              <a:rPr lang="en-AU" sz="2000" dirty="0">
                <a:solidFill>
                  <a:srgbClr val="8E8E8E"/>
                </a:solidFill>
              </a:rPr>
              <a:t>​</a:t>
            </a:r>
            <a:endParaRPr lang="en-AU" sz="2000" b="0" i="0" dirty="0">
              <a:solidFill>
                <a:srgbClr val="8E8E8E"/>
              </a:solidFill>
              <a:effectLst/>
            </a:endParaRPr>
          </a:p>
        </p:txBody>
      </p:sp>
    </p:spTree>
    <p:extLst>
      <p:ext uri="{BB962C8B-B14F-4D97-AF65-F5344CB8AC3E}">
        <p14:creationId xmlns:p14="http://schemas.microsoft.com/office/powerpoint/2010/main" val="27779145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220C3F-5680-E742-BC87-8F1F4408145A}"/>
              </a:ext>
            </a:extLst>
          </p:cNvPr>
          <p:cNvSpPr>
            <a:spLocks noGrp="1"/>
          </p:cNvSpPr>
          <p:nvPr>
            <p:ph type="title"/>
          </p:nvPr>
        </p:nvSpPr>
        <p:spPr/>
        <p:txBody>
          <a:bodyPr/>
          <a:lstStyle/>
          <a:p>
            <a:r>
              <a:rPr lang="en-US" dirty="0"/>
              <a:t>Embedded clause</a:t>
            </a:r>
          </a:p>
        </p:txBody>
      </p:sp>
      <p:sp>
        <p:nvSpPr>
          <p:cNvPr id="3" name="Content Placeholder 2">
            <a:extLst>
              <a:ext uri="{FF2B5EF4-FFF2-40B4-BE49-F238E27FC236}">
                <a16:creationId xmlns:a16="http://schemas.microsoft.com/office/drawing/2014/main" id="{0B675784-65A2-2F42-A368-90E57BEA53D7}"/>
              </a:ext>
            </a:extLst>
          </p:cNvPr>
          <p:cNvSpPr>
            <a:spLocks noGrp="1"/>
          </p:cNvSpPr>
          <p:nvPr>
            <p:ph idx="1"/>
          </p:nvPr>
        </p:nvSpPr>
        <p:spPr>
          <a:xfrm>
            <a:off x="1251678" y="1624084"/>
            <a:ext cx="10178322" cy="4667533"/>
          </a:xfrm>
        </p:spPr>
        <p:txBody>
          <a:bodyPr>
            <a:normAutofit/>
          </a:bodyPr>
          <a:lstStyle/>
          <a:p>
            <a:pPr marL="0" indent="0">
              <a:buNone/>
            </a:pPr>
            <a:r>
              <a:rPr lang="en-AU" dirty="0"/>
              <a:t>"To embed" means "to put in the middle of". </a:t>
            </a:r>
            <a:br>
              <a:rPr lang="en-AU" dirty="0"/>
            </a:br>
            <a:r>
              <a:rPr lang="en-AU" dirty="0"/>
              <a:t>An embedded clause is a clause used in the middle of another clause! It is used to give more information, and to create a more sophisticated (high level) sentence.</a:t>
            </a:r>
            <a:br>
              <a:rPr lang="en-AU" dirty="0"/>
            </a:br>
            <a:br>
              <a:rPr lang="en-AU" dirty="0"/>
            </a:br>
            <a:r>
              <a:rPr lang="en-AU" dirty="0"/>
              <a:t>Look:  My teacher </a:t>
            </a:r>
            <a:r>
              <a:rPr lang="en-AU" b="1" dirty="0"/>
              <a:t>who</a:t>
            </a:r>
            <a:r>
              <a:rPr lang="en-AU" dirty="0"/>
              <a:t> is very kind is standing over there.            </a:t>
            </a:r>
            <a:br>
              <a:rPr lang="en-AU" dirty="0"/>
            </a:br>
            <a:br>
              <a:rPr lang="en-AU" dirty="0"/>
            </a:br>
            <a:r>
              <a:rPr lang="en-AU" dirty="0"/>
              <a:t>This sentence is made up of two clauses:                                               </a:t>
            </a:r>
            <a:br>
              <a:rPr lang="en-AU" dirty="0"/>
            </a:br>
            <a:r>
              <a:rPr lang="en-AU" dirty="0"/>
              <a:t>[</a:t>
            </a:r>
            <a:r>
              <a:rPr lang="en-AU" dirty="0">
                <a:solidFill>
                  <a:srgbClr val="7030A0"/>
                </a:solidFill>
              </a:rPr>
              <a:t>My teacher is standing over there</a:t>
            </a:r>
            <a:r>
              <a:rPr lang="en-AU" dirty="0"/>
              <a:t>]  [</a:t>
            </a:r>
            <a:r>
              <a:rPr lang="en-AU" b="1" dirty="0">
                <a:solidFill>
                  <a:srgbClr val="00B0F0"/>
                </a:solidFill>
              </a:rPr>
              <a:t>who</a:t>
            </a:r>
            <a:r>
              <a:rPr lang="en-AU" dirty="0">
                <a:solidFill>
                  <a:srgbClr val="00B0F0"/>
                </a:solidFill>
              </a:rPr>
              <a:t> is very kind</a:t>
            </a:r>
            <a:r>
              <a:rPr lang="en-AU" dirty="0"/>
              <a:t>]</a:t>
            </a:r>
            <a:br>
              <a:rPr lang="en-AU" dirty="0"/>
            </a:br>
            <a:r>
              <a:rPr lang="en-AU" dirty="0"/>
              <a:t>You can see “who” means “my teacher”. </a:t>
            </a:r>
            <a:br>
              <a:rPr lang="en-AU" dirty="0"/>
            </a:br>
            <a:br>
              <a:rPr lang="en-AU" dirty="0"/>
            </a:br>
            <a:r>
              <a:rPr lang="en-AU" dirty="0"/>
              <a:t>Now the second clause has been embedded into the fist one:                   </a:t>
            </a:r>
            <a:br>
              <a:rPr lang="en-AU" dirty="0"/>
            </a:br>
            <a:r>
              <a:rPr lang="en-AU" dirty="0"/>
              <a:t>[</a:t>
            </a:r>
            <a:r>
              <a:rPr lang="en-AU" dirty="0">
                <a:solidFill>
                  <a:srgbClr val="7030A0"/>
                </a:solidFill>
              </a:rPr>
              <a:t>My teacher </a:t>
            </a:r>
            <a:r>
              <a:rPr lang="en-AU" dirty="0"/>
              <a:t>[</a:t>
            </a:r>
            <a:r>
              <a:rPr lang="en-AU" dirty="0">
                <a:solidFill>
                  <a:srgbClr val="00B0F0"/>
                </a:solidFill>
              </a:rPr>
              <a:t>who is very kind</a:t>
            </a:r>
            <a:r>
              <a:rPr lang="en-AU" dirty="0"/>
              <a:t>] </a:t>
            </a:r>
            <a:r>
              <a:rPr lang="en-AU" dirty="0">
                <a:solidFill>
                  <a:srgbClr val="7030A0"/>
                </a:solidFill>
              </a:rPr>
              <a:t>is standing over there</a:t>
            </a:r>
            <a:r>
              <a:rPr lang="en-AU" dirty="0"/>
              <a:t>.]</a:t>
            </a:r>
            <a:br>
              <a:rPr lang="en-AU" dirty="0"/>
            </a:br>
            <a:endParaRPr lang="en-US" dirty="0"/>
          </a:p>
        </p:txBody>
      </p:sp>
    </p:spTree>
    <p:extLst>
      <p:ext uri="{BB962C8B-B14F-4D97-AF65-F5344CB8AC3E}">
        <p14:creationId xmlns:p14="http://schemas.microsoft.com/office/powerpoint/2010/main" val="2225794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9B1452-B95A-A24D-80DC-F5167BFC8B28}"/>
              </a:ext>
            </a:extLst>
          </p:cNvPr>
          <p:cNvSpPr>
            <a:spLocks noGrp="1"/>
          </p:cNvSpPr>
          <p:nvPr>
            <p:ph type="title"/>
          </p:nvPr>
        </p:nvSpPr>
        <p:spPr/>
        <p:txBody>
          <a:bodyPr/>
          <a:lstStyle/>
          <a:p>
            <a:r>
              <a:rPr lang="en-US" dirty="0"/>
              <a:t>Embedded clause</a:t>
            </a:r>
          </a:p>
        </p:txBody>
      </p:sp>
      <p:sp>
        <p:nvSpPr>
          <p:cNvPr id="3" name="Content Placeholder 2">
            <a:extLst>
              <a:ext uri="{FF2B5EF4-FFF2-40B4-BE49-F238E27FC236}">
                <a16:creationId xmlns:a16="http://schemas.microsoft.com/office/drawing/2014/main" id="{40A6DBCF-A918-824F-BB04-1306B4F0BACC}"/>
              </a:ext>
            </a:extLst>
          </p:cNvPr>
          <p:cNvSpPr>
            <a:spLocks noGrp="1"/>
          </p:cNvSpPr>
          <p:nvPr>
            <p:ph idx="1"/>
          </p:nvPr>
        </p:nvSpPr>
        <p:spPr>
          <a:xfrm>
            <a:off x="1251678" y="2286001"/>
            <a:ext cx="10178322" cy="4046560"/>
          </a:xfrm>
        </p:spPr>
        <p:txBody>
          <a:bodyPr>
            <a:normAutofit lnSpcReduction="10000"/>
          </a:bodyPr>
          <a:lstStyle/>
          <a:p>
            <a:pPr marL="0" indent="0">
              <a:buNone/>
            </a:pPr>
            <a:r>
              <a:rPr lang="en-AU" dirty="0"/>
              <a:t>Now the second clause has been embedded into the fist one:                   </a:t>
            </a:r>
            <a:br>
              <a:rPr lang="en-AU" dirty="0"/>
            </a:br>
            <a:endParaRPr lang="en-AU" dirty="0"/>
          </a:p>
          <a:p>
            <a:pPr marL="0" indent="0">
              <a:buNone/>
            </a:pPr>
            <a:r>
              <a:rPr lang="en-AU" dirty="0"/>
              <a:t>[</a:t>
            </a:r>
            <a:r>
              <a:rPr lang="en-AU" dirty="0">
                <a:solidFill>
                  <a:srgbClr val="7030A0"/>
                </a:solidFill>
              </a:rPr>
              <a:t>My teacher </a:t>
            </a:r>
            <a:r>
              <a:rPr lang="en-AU" dirty="0"/>
              <a:t>[</a:t>
            </a:r>
            <a:r>
              <a:rPr lang="en-AU" dirty="0">
                <a:solidFill>
                  <a:srgbClr val="00B0F0"/>
                </a:solidFill>
              </a:rPr>
              <a:t>who is very kind</a:t>
            </a:r>
            <a:r>
              <a:rPr lang="en-AU" dirty="0"/>
              <a:t>] </a:t>
            </a:r>
            <a:r>
              <a:rPr lang="en-AU" dirty="0">
                <a:solidFill>
                  <a:srgbClr val="7030A0"/>
                </a:solidFill>
              </a:rPr>
              <a:t>is standing over there</a:t>
            </a:r>
            <a:r>
              <a:rPr lang="en-AU" dirty="0"/>
              <a:t>.]</a:t>
            </a:r>
            <a:br>
              <a:rPr lang="en-AU" dirty="0"/>
            </a:br>
            <a:r>
              <a:rPr lang="en-AU" dirty="0"/>
              <a:t>This means the relative clause "who is very kind" becomes part of the noun group: "My teacher who is very kind”. </a:t>
            </a:r>
            <a:br>
              <a:rPr lang="en-AU" dirty="0"/>
            </a:br>
            <a:br>
              <a:rPr lang="en-AU" dirty="0"/>
            </a:br>
            <a:r>
              <a:rPr lang="en-AU" dirty="0"/>
              <a:t>My teacher who is very kind is standing over there.   </a:t>
            </a:r>
            <a:br>
              <a:rPr lang="en-AU" dirty="0"/>
            </a:br>
            <a:br>
              <a:rPr lang="en-AU" dirty="0"/>
            </a:br>
            <a:r>
              <a:rPr lang="en-AU" dirty="0"/>
              <a:t>Our main clause, [my teacher is standing over there] can stand on its own. It is an </a:t>
            </a:r>
            <a:r>
              <a:rPr lang="en-AU" dirty="0">
                <a:hlinkClick r:id="rId2"/>
              </a:rPr>
              <a:t>independent clause</a:t>
            </a:r>
            <a:r>
              <a:rPr lang="en-AU" dirty="0"/>
              <a:t>, and makes sense as a sentence. But the embedded clause cannot stand on its own. Because the relative pronoun (who) shows a </a:t>
            </a:r>
            <a:r>
              <a:rPr lang="en-AU" dirty="0">
                <a:hlinkClick r:id="rId2"/>
              </a:rPr>
              <a:t>dependant clause</a:t>
            </a:r>
            <a:r>
              <a:rPr lang="en-AU" dirty="0"/>
              <a:t>, we know the middle clause [who is very kind] does not make sense alone.</a:t>
            </a:r>
            <a:endParaRPr lang="en-US" dirty="0"/>
          </a:p>
        </p:txBody>
      </p:sp>
    </p:spTree>
    <p:extLst>
      <p:ext uri="{BB962C8B-B14F-4D97-AF65-F5344CB8AC3E}">
        <p14:creationId xmlns:p14="http://schemas.microsoft.com/office/powerpoint/2010/main" val="41230536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C17550-7028-E94E-95CC-0EE7A1113A35}"/>
              </a:ext>
            </a:extLst>
          </p:cNvPr>
          <p:cNvSpPr>
            <a:spLocks noGrp="1"/>
          </p:cNvSpPr>
          <p:nvPr>
            <p:ph type="title"/>
          </p:nvPr>
        </p:nvSpPr>
        <p:spPr/>
        <p:txBody>
          <a:bodyPr/>
          <a:lstStyle/>
          <a:p>
            <a:r>
              <a:rPr lang="en-US" dirty="0"/>
              <a:t>Interrupting clauses</a:t>
            </a:r>
          </a:p>
        </p:txBody>
      </p:sp>
      <p:sp>
        <p:nvSpPr>
          <p:cNvPr id="3" name="Content Placeholder 2">
            <a:extLst>
              <a:ext uri="{FF2B5EF4-FFF2-40B4-BE49-F238E27FC236}">
                <a16:creationId xmlns:a16="http://schemas.microsoft.com/office/drawing/2014/main" id="{EDF0FE6C-1D1D-0440-AA31-62DB305BDA9F}"/>
              </a:ext>
            </a:extLst>
          </p:cNvPr>
          <p:cNvSpPr>
            <a:spLocks noGrp="1"/>
          </p:cNvSpPr>
          <p:nvPr>
            <p:ph idx="1"/>
          </p:nvPr>
        </p:nvSpPr>
        <p:spPr>
          <a:xfrm>
            <a:off x="1006839" y="1494431"/>
            <a:ext cx="10178322" cy="4674357"/>
          </a:xfrm>
        </p:spPr>
        <p:txBody>
          <a:bodyPr>
            <a:normAutofit/>
          </a:bodyPr>
          <a:lstStyle/>
          <a:p>
            <a:r>
              <a:rPr lang="en-AU" b="1" dirty="0"/>
              <a:t>Interrupting clauses</a:t>
            </a:r>
            <a:br>
              <a:rPr lang="en-AU" dirty="0"/>
            </a:br>
            <a:r>
              <a:rPr lang="en-AU" dirty="0"/>
              <a:t> "To interrupt" means to stop something from happening and start something new.  An interrupting clause is a clause used in the middle of another clause! It is used to give more information, and to create a more sophisticated (high level) sentence. The difference is that it stops the first clause, changes topic, then continues! You can tell an interrupting clause because of the commas which interrupt the original sentence.</a:t>
            </a:r>
            <a:br>
              <a:rPr lang="en-AU" dirty="0"/>
            </a:br>
            <a:r>
              <a:rPr lang="en-AU" dirty="0"/>
              <a:t>​</a:t>
            </a:r>
            <a:br>
              <a:rPr lang="en-AU" dirty="0"/>
            </a:br>
            <a:br>
              <a:rPr lang="en-AU" dirty="0"/>
            </a:br>
            <a:r>
              <a:rPr lang="en-AU" b="1" dirty="0"/>
              <a:t>Example:</a:t>
            </a:r>
            <a:br>
              <a:rPr lang="en-AU" dirty="0"/>
            </a:br>
            <a:r>
              <a:rPr lang="en-AU" dirty="0"/>
              <a:t>The coat, which was brand new, had a hole in the pocket.                                </a:t>
            </a:r>
            <a:br>
              <a:rPr lang="en-AU" dirty="0"/>
            </a:br>
            <a:r>
              <a:rPr lang="en-AU" dirty="0"/>
              <a:t>[</a:t>
            </a:r>
            <a:r>
              <a:rPr lang="en-AU" dirty="0">
                <a:solidFill>
                  <a:srgbClr val="7030A0"/>
                </a:solidFill>
              </a:rPr>
              <a:t>The coa</a:t>
            </a:r>
            <a:r>
              <a:rPr lang="en-AU" dirty="0"/>
              <a:t>t [</a:t>
            </a:r>
            <a:r>
              <a:rPr lang="en-AU" b="1" dirty="0">
                <a:solidFill>
                  <a:srgbClr val="00B0F0"/>
                </a:solidFill>
              </a:rPr>
              <a:t>which</a:t>
            </a:r>
            <a:r>
              <a:rPr lang="en-AU" dirty="0">
                <a:solidFill>
                  <a:srgbClr val="00B0F0"/>
                </a:solidFill>
              </a:rPr>
              <a:t> was brand new</a:t>
            </a:r>
            <a:r>
              <a:rPr lang="en-AU" dirty="0"/>
              <a:t>] </a:t>
            </a:r>
            <a:r>
              <a:rPr lang="en-AU" dirty="0">
                <a:solidFill>
                  <a:srgbClr val="7030A0"/>
                </a:solidFill>
              </a:rPr>
              <a:t>had a hole in the pocket</a:t>
            </a:r>
            <a:r>
              <a:rPr lang="en-AU" dirty="0"/>
              <a:t>]              </a:t>
            </a:r>
            <a:endParaRPr lang="en-US" dirty="0"/>
          </a:p>
        </p:txBody>
      </p:sp>
    </p:spTree>
    <p:extLst>
      <p:ext uri="{BB962C8B-B14F-4D97-AF65-F5344CB8AC3E}">
        <p14:creationId xmlns:p14="http://schemas.microsoft.com/office/powerpoint/2010/main" val="33485157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27045-D780-EB4D-B5C8-FAE24AFCE250}"/>
              </a:ext>
            </a:extLst>
          </p:cNvPr>
          <p:cNvSpPr>
            <a:spLocks noGrp="1"/>
          </p:cNvSpPr>
          <p:nvPr>
            <p:ph type="title"/>
          </p:nvPr>
        </p:nvSpPr>
        <p:spPr/>
        <p:txBody>
          <a:bodyPr/>
          <a:lstStyle/>
          <a:p>
            <a:r>
              <a:rPr lang="en-US" dirty="0"/>
              <a:t>Interrupting clauses</a:t>
            </a:r>
          </a:p>
        </p:txBody>
      </p:sp>
      <p:sp>
        <p:nvSpPr>
          <p:cNvPr id="3" name="Content Placeholder 2">
            <a:extLst>
              <a:ext uri="{FF2B5EF4-FFF2-40B4-BE49-F238E27FC236}">
                <a16:creationId xmlns:a16="http://schemas.microsoft.com/office/drawing/2014/main" id="{DEB7F5ED-AAC4-4340-A0F2-7BF5F931C319}"/>
              </a:ext>
            </a:extLst>
          </p:cNvPr>
          <p:cNvSpPr>
            <a:spLocks noGrp="1"/>
          </p:cNvSpPr>
          <p:nvPr>
            <p:ph idx="1"/>
          </p:nvPr>
        </p:nvSpPr>
        <p:spPr>
          <a:xfrm>
            <a:off x="1251678" y="1632204"/>
            <a:ext cx="10178322" cy="4345515"/>
          </a:xfrm>
        </p:spPr>
        <p:txBody>
          <a:bodyPr>
            <a:normAutofit/>
          </a:bodyPr>
          <a:lstStyle/>
          <a:p>
            <a:pPr marL="0" indent="0">
              <a:buNone/>
            </a:pPr>
            <a:r>
              <a:rPr lang="en-AU" b="1" dirty="0"/>
              <a:t>Example:</a:t>
            </a:r>
            <a:br>
              <a:rPr lang="en-AU" dirty="0"/>
            </a:br>
            <a:r>
              <a:rPr lang="en-AU" dirty="0"/>
              <a:t>The coat, which was brand new, had a hole in the pocket.                                </a:t>
            </a:r>
            <a:br>
              <a:rPr lang="en-AU" dirty="0"/>
            </a:br>
            <a:r>
              <a:rPr lang="en-AU" dirty="0"/>
              <a:t>[</a:t>
            </a:r>
            <a:r>
              <a:rPr lang="en-AU" dirty="0">
                <a:solidFill>
                  <a:srgbClr val="7030A0"/>
                </a:solidFill>
              </a:rPr>
              <a:t>The coa</a:t>
            </a:r>
            <a:r>
              <a:rPr lang="en-AU" dirty="0"/>
              <a:t>t [</a:t>
            </a:r>
            <a:r>
              <a:rPr lang="en-AU" b="1" dirty="0">
                <a:solidFill>
                  <a:srgbClr val="00B0F0"/>
                </a:solidFill>
              </a:rPr>
              <a:t>which</a:t>
            </a:r>
            <a:r>
              <a:rPr lang="en-AU" dirty="0">
                <a:solidFill>
                  <a:srgbClr val="00B0F0"/>
                </a:solidFill>
              </a:rPr>
              <a:t> was brand new</a:t>
            </a:r>
            <a:r>
              <a:rPr lang="en-AU" dirty="0"/>
              <a:t>] </a:t>
            </a:r>
            <a:r>
              <a:rPr lang="en-AU" dirty="0">
                <a:solidFill>
                  <a:srgbClr val="7030A0"/>
                </a:solidFill>
              </a:rPr>
              <a:t>had a hole in the pocket</a:t>
            </a:r>
            <a:r>
              <a:rPr lang="en-AU" dirty="0"/>
              <a:t>]          </a:t>
            </a:r>
          </a:p>
          <a:p>
            <a:pPr marL="0" indent="0">
              <a:buNone/>
            </a:pPr>
            <a:r>
              <a:rPr lang="en-AU" dirty="0"/>
              <a:t>    </a:t>
            </a:r>
            <a:br>
              <a:rPr lang="en-AU" dirty="0"/>
            </a:br>
            <a:r>
              <a:rPr lang="en-AU" dirty="0"/>
              <a:t>The main clause makes sense on its own:                                                              </a:t>
            </a:r>
            <a:br>
              <a:rPr lang="en-AU" dirty="0"/>
            </a:br>
            <a:r>
              <a:rPr lang="en-AU" dirty="0"/>
              <a:t>[</a:t>
            </a:r>
            <a:r>
              <a:rPr lang="en-AU" dirty="0">
                <a:solidFill>
                  <a:srgbClr val="7030A0"/>
                </a:solidFill>
              </a:rPr>
              <a:t>The coat had a hole in the pocket</a:t>
            </a:r>
            <a:r>
              <a:rPr lang="en-AU" dirty="0"/>
              <a:t>]</a:t>
            </a:r>
          </a:p>
          <a:p>
            <a:pPr marL="0" indent="0">
              <a:buNone/>
            </a:pPr>
            <a:r>
              <a:rPr lang="en-AU" dirty="0"/>
              <a:t>The embedded clause doesn't make sense on its own:                                      </a:t>
            </a:r>
            <a:br>
              <a:rPr lang="en-AU" dirty="0"/>
            </a:br>
            <a:r>
              <a:rPr lang="en-AU" dirty="0"/>
              <a:t>[</a:t>
            </a:r>
            <a:r>
              <a:rPr lang="en-AU" dirty="0">
                <a:solidFill>
                  <a:srgbClr val="00B0F0"/>
                </a:solidFill>
              </a:rPr>
              <a:t>which was brand new</a:t>
            </a:r>
            <a:r>
              <a:rPr lang="en-AU" dirty="0"/>
              <a:t>]</a:t>
            </a:r>
          </a:p>
          <a:p>
            <a:pPr marL="0" indent="0">
              <a:buNone/>
            </a:pPr>
            <a:br>
              <a:rPr lang="en-AU" dirty="0"/>
            </a:br>
            <a:r>
              <a:rPr lang="en-AU" dirty="0"/>
              <a:t>The interrupting clause is shown by commas:                                                       </a:t>
            </a:r>
            <a:br>
              <a:rPr lang="en-AU" dirty="0"/>
            </a:br>
            <a:r>
              <a:rPr lang="en-AU" dirty="0"/>
              <a:t>The coat</a:t>
            </a:r>
            <a:r>
              <a:rPr lang="en-AU" dirty="0">
                <a:highlight>
                  <a:srgbClr val="FFFF00"/>
                </a:highlight>
              </a:rPr>
              <a:t>,</a:t>
            </a:r>
            <a:r>
              <a:rPr lang="en-AU" dirty="0"/>
              <a:t> which was brand new</a:t>
            </a:r>
            <a:r>
              <a:rPr lang="en-AU" dirty="0">
                <a:highlight>
                  <a:srgbClr val="FFFF00"/>
                </a:highlight>
              </a:rPr>
              <a:t>,</a:t>
            </a:r>
            <a:r>
              <a:rPr lang="en-AU" dirty="0"/>
              <a:t> had a hole in the pocket. </a:t>
            </a:r>
            <a:endParaRPr lang="en-US" dirty="0"/>
          </a:p>
        </p:txBody>
      </p:sp>
    </p:spTree>
    <p:extLst>
      <p:ext uri="{BB962C8B-B14F-4D97-AF65-F5344CB8AC3E}">
        <p14:creationId xmlns:p14="http://schemas.microsoft.com/office/powerpoint/2010/main" val="29243850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68F760-FC09-2C42-89A2-127559515309}"/>
              </a:ext>
            </a:extLst>
          </p:cNvPr>
          <p:cNvSpPr>
            <a:spLocks noGrp="1"/>
          </p:cNvSpPr>
          <p:nvPr>
            <p:ph type="title"/>
          </p:nvPr>
        </p:nvSpPr>
        <p:spPr/>
        <p:txBody>
          <a:bodyPr/>
          <a:lstStyle/>
          <a:p>
            <a:r>
              <a:rPr lang="en-AU" dirty="0"/>
              <a:t>Interrupting clauses</a:t>
            </a:r>
          </a:p>
        </p:txBody>
      </p:sp>
      <p:sp>
        <p:nvSpPr>
          <p:cNvPr id="3" name="Content Placeholder 2">
            <a:extLst>
              <a:ext uri="{FF2B5EF4-FFF2-40B4-BE49-F238E27FC236}">
                <a16:creationId xmlns:a16="http://schemas.microsoft.com/office/drawing/2014/main" id="{D8139929-B27C-0F49-8767-13DA1740BF4C}"/>
              </a:ext>
            </a:extLst>
          </p:cNvPr>
          <p:cNvSpPr>
            <a:spLocks noGrp="1"/>
          </p:cNvSpPr>
          <p:nvPr>
            <p:ph idx="1"/>
          </p:nvPr>
        </p:nvSpPr>
        <p:spPr>
          <a:xfrm>
            <a:off x="1251678" y="1874517"/>
            <a:ext cx="10178322" cy="3593591"/>
          </a:xfrm>
        </p:spPr>
        <p:txBody>
          <a:bodyPr/>
          <a:lstStyle/>
          <a:p>
            <a:pPr marL="0" indent="0">
              <a:buNone/>
            </a:pPr>
            <a:r>
              <a:rPr lang="en-AU" dirty="0"/>
              <a:t>Examples:</a:t>
            </a:r>
          </a:p>
          <a:p>
            <a:r>
              <a:rPr lang="en-AU" dirty="0"/>
              <a:t>My mother, </a:t>
            </a:r>
            <a:r>
              <a:rPr lang="en-AU" b="1" dirty="0">
                <a:solidFill>
                  <a:schemeClr val="accent1">
                    <a:lumMod val="75000"/>
                  </a:schemeClr>
                </a:solidFill>
              </a:rPr>
              <a:t>who</a:t>
            </a:r>
            <a:r>
              <a:rPr lang="en-AU" dirty="0">
                <a:solidFill>
                  <a:schemeClr val="accent1">
                    <a:lumMod val="75000"/>
                  </a:schemeClr>
                </a:solidFill>
              </a:rPr>
              <a:t> is an excellent cook</a:t>
            </a:r>
            <a:r>
              <a:rPr lang="en-AU" dirty="0"/>
              <a:t>, is thinking of opening a restaurant.</a:t>
            </a:r>
          </a:p>
          <a:p>
            <a:r>
              <a:rPr lang="en-AU" dirty="0"/>
              <a:t>The doctor, </a:t>
            </a:r>
            <a:r>
              <a:rPr lang="en-AU" b="1" dirty="0">
                <a:solidFill>
                  <a:schemeClr val="accent1">
                    <a:lumMod val="75000"/>
                  </a:schemeClr>
                </a:solidFill>
              </a:rPr>
              <a:t>who</a:t>
            </a:r>
            <a:r>
              <a:rPr lang="en-AU" dirty="0">
                <a:solidFill>
                  <a:schemeClr val="accent1">
                    <a:lumMod val="75000"/>
                  </a:schemeClr>
                </a:solidFill>
              </a:rPr>
              <a:t> was very kind</a:t>
            </a:r>
            <a:r>
              <a:rPr lang="en-AU" dirty="0"/>
              <a:t>, gave me some medicine.</a:t>
            </a:r>
          </a:p>
          <a:p>
            <a:r>
              <a:rPr lang="en-AU" dirty="0"/>
              <a:t>This house, </a:t>
            </a:r>
            <a:r>
              <a:rPr lang="en-AU" b="1" dirty="0">
                <a:solidFill>
                  <a:schemeClr val="accent1">
                    <a:lumMod val="75000"/>
                  </a:schemeClr>
                </a:solidFill>
              </a:rPr>
              <a:t>where</a:t>
            </a:r>
            <a:r>
              <a:rPr lang="en-AU" dirty="0">
                <a:solidFill>
                  <a:schemeClr val="accent1">
                    <a:lumMod val="75000"/>
                  </a:schemeClr>
                </a:solidFill>
              </a:rPr>
              <a:t> I grew up</a:t>
            </a:r>
            <a:r>
              <a:rPr lang="en-AU" dirty="0"/>
              <a:t>, looks very different now.</a:t>
            </a:r>
          </a:p>
          <a:p>
            <a:r>
              <a:rPr lang="en-AU" dirty="0"/>
              <a:t>My school, </a:t>
            </a:r>
            <a:r>
              <a:rPr lang="en-AU" b="1" dirty="0">
                <a:solidFill>
                  <a:schemeClr val="accent1">
                    <a:lumMod val="75000"/>
                  </a:schemeClr>
                </a:solidFill>
              </a:rPr>
              <a:t>which </a:t>
            </a:r>
            <a:r>
              <a:rPr lang="en-AU" dirty="0">
                <a:solidFill>
                  <a:schemeClr val="accent1">
                    <a:lumMod val="75000"/>
                  </a:schemeClr>
                </a:solidFill>
              </a:rPr>
              <a:t>is a senior college</a:t>
            </a:r>
            <a:r>
              <a:rPr lang="en-AU" dirty="0"/>
              <a:t>, is a wonderful place. </a:t>
            </a:r>
          </a:p>
          <a:p>
            <a:pPr marL="0" indent="0">
              <a:buNone/>
            </a:pPr>
            <a:endParaRPr lang="en-AU" dirty="0"/>
          </a:p>
        </p:txBody>
      </p:sp>
    </p:spTree>
    <p:extLst>
      <p:ext uri="{BB962C8B-B14F-4D97-AF65-F5344CB8AC3E}">
        <p14:creationId xmlns:p14="http://schemas.microsoft.com/office/powerpoint/2010/main" val="35671532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803F8E-E15C-454C-90A5-20E97597D77B}"/>
              </a:ext>
            </a:extLst>
          </p:cNvPr>
          <p:cNvSpPr>
            <a:spLocks noGrp="1"/>
          </p:cNvSpPr>
          <p:nvPr>
            <p:ph type="title"/>
          </p:nvPr>
        </p:nvSpPr>
        <p:spPr/>
        <p:txBody>
          <a:bodyPr/>
          <a:lstStyle/>
          <a:p>
            <a:r>
              <a:rPr lang="en-US" dirty="0"/>
              <a:t>Embedded v Interrupting</a:t>
            </a:r>
          </a:p>
        </p:txBody>
      </p:sp>
      <p:sp>
        <p:nvSpPr>
          <p:cNvPr id="3" name="Content Placeholder 2">
            <a:extLst>
              <a:ext uri="{FF2B5EF4-FFF2-40B4-BE49-F238E27FC236}">
                <a16:creationId xmlns:a16="http://schemas.microsoft.com/office/drawing/2014/main" id="{239FEEC2-E1F6-9E46-98D0-07878B33A283}"/>
              </a:ext>
            </a:extLst>
          </p:cNvPr>
          <p:cNvSpPr>
            <a:spLocks noGrp="1"/>
          </p:cNvSpPr>
          <p:nvPr>
            <p:ph idx="1"/>
          </p:nvPr>
        </p:nvSpPr>
        <p:spPr>
          <a:xfrm>
            <a:off x="1251678" y="1269243"/>
            <a:ext cx="10178322" cy="4610350"/>
          </a:xfrm>
        </p:spPr>
        <p:txBody>
          <a:bodyPr>
            <a:normAutofit/>
          </a:bodyPr>
          <a:lstStyle/>
          <a:p>
            <a:pPr marL="0" indent="0">
              <a:buNone/>
            </a:pPr>
            <a:r>
              <a:rPr lang="en-AU" b="1" dirty="0"/>
              <a:t>Embedded:      </a:t>
            </a:r>
          </a:p>
          <a:p>
            <a:r>
              <a:rPr lang="en-AU" dirty="0"/>
              <a:t>The doctor </a:t>
            </a:r>
            <a:r>
              <a:rPr lang="en-AU" b="1" dirty="0"/>
              <a:t>who</a:t>
            </a:r>
            <a:r>
              <a:rPr lang="en-AU" dirty="0"/>
              <a:t> was very kind gave me some medicine.</a:t>
            </a:r>
          </a:p>
          <a:p>
            <a:r>
              <a:rPr lang="en-AU" dirty="0"/>
              <a:t>The house </a:t>
            </a:r>
            <a:r>
              <a:rPr lang="en-AU" b="1" dirty="0"/>
              <a:t>where</a:t>
            </a:r>
            <a:r>
              <a:rPr lang="en-AU" dirty="0"/>
              <a:t> I grew up looks very different now.</a:t>
            </a:r>
          </a:p>
          <a:p>
            <a:r>
              <a:rPr lang="en-AU" dirty="0"/>
              <a:t>My aunt </a:t>
            </a:r>
            <a:r>
              <a:rPr lang="en-AU" b="1" dirty="0"/>
              <a:t>who </a:t>
            </a:r>
            <a:r>
              <a:rPr lang="en-AU" dirty="0"/>
              <a:t>is an excellent cook is thinking of opening a restaurant.</a:t>
            </a:r>
          </a:p>
          <a:p>
            <a:r>
              <a:rPr lang="en-AU" dirty="0"/>
              <a:t>The school </a:t>
            </a:r>
            <a:r>
              <a:rPr lang="en-AU" b="1" dirty="0"/>
              <a:t>that </a:t>
            </a:r>
            <a:r>
              <a:rPr lang="en-AU" dirty="0"/>
              <a:t>is located in Thebarton enrolled 700 students.</a:t>
            </a:r>
          </a:p>
          <a:p>
            <a:pPr marL="0" indent="0">
              <a:buNone/>
            </a:pPr>
            <a:br>
              <a:rPr lang="en-AU" dirty="0"/>
            </a:br>
            <a:r>
              <a:rPr lang="en-AU" dirty="0"/>
              <a:t>In these examples, the relative pronoun is being used as part of a noun group and help us work out which noun we are talking about. </a:t>
            </a:r>
            <a:br>
              <a:rPr lang="en-AU" dirty="0"/>
            </a:br>
            <a:r>
              <a:rPr lang="en-AU" dirty="0"/>
              <a:t>Which doctor? The kind one. </a:t>
            </a:r>
            <a:br>
              <a:rPr lang="en-AU" dirty="0"/>
            </a:br>
            <a:r>
              <a:rPr lang="en-AU" dirty="0"/>
              <a:t>Which house? Where I grew up. </a:t>
            </a:r>
            <a:br>
              <a:rPr lang="en-AU" dirty="0"/>
            </a:br>
            <a:r>
              <a:rPr lang="en-AU" dirty="0"/>
              <a:t>Which aunt? The one who is an excellent cook. </a:t>
            </a:r>
            <a:br>
              <a:rPr lang="en-AU" dirty="0"/>
            </a:br>
            <a:r>
              <a:rPr lang="en-AU" dirty="0"/>
              <a:t>​Which school? The one in Thebarton.</a:t>
            </a:r>
            <a:endParaRPr lang="en-US" dirty="0"/>
          </a:p>
        </p:txBody>
      </p:sp>
    </p:spTree>
    <p:extLst>
      <p:ext uri="{BB962C8B-B14F-4D97-AF65-F5344CB8AC3E}">
        <p14:creationId xmlns:p14="http://schemas.microsoft.com/office/powerpoint/2010/main" val="5176115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68CEEF-A182-8B49-8541-D832F6DF181E}"/>
              </a:ext>
            </a:extLst>
          </p:cNvPr>
          <p:cNvSpPr>
            <a:spLocks noGrp="1"/>
          </p:cNvSpPr>
          <p:nvPr>
            <p:ph type="title"/>
          </p:nvPr>
        </p:nvSpPr>
        <p:spPr/>
        <p:txBody>
          <a:bodyPr/>
          <a:lstStyle/>
          <a:p>
            <a:r>
              <a:rPr lang="en-US" dirty="0"/>
              <a:t>Embedded v Interrupting</a:t>
            </a:r>
          </a:p>
        </p:txBody>
      </p:sp>
      <p:sp>
        <p:nvSpPr>
          <p:cNvPr id="3" name="Content Placeholder 2">
            <a:extLst>
              <a:ext uri="{FF2B5EF4-FFF2-40B4-BE49-F238E27FC236}">
                <a16:creationId xmlns:a16="http://schemas.microsoft.com/office/drawing/2014/main" id="{7C3C6E0F-751A-E74B-917D-23B7EA84046F}"/>
              </a:ext>
            </a:extLst>
          </p:cNvPr>
          <p:cNvSpPr>
            <a:spLocks noGrp="1"/>
          </p:cNvSpPr>
          <p:nvPr>
            <p:ph idx="1"/>
          </p:nvPr>
        </p:nvSpPr>
        <p:spPr>
          <a:xfrm>
            <a:off x="1251678" y="1433015"/>
            <a:ext cx="10178322" cy="4446577"/>
          </a:xfrm>
        </p:spPr>
        <p:txBody>
          <a:bodyPr>
            <a:normAutofit fontScale="92500" lnSpcReduction="20000"/>
          </a:bodyPr>
          <a:lstStyle/>
          <a:p>
            <a:pPr marL="0" indent="0">
              <a:buNone/>
            </a:pPr>
            <a:r>
              <a:rPr lang="en-AU" b="1" dirty="0"/>
              <a:t>Interrupting:</a:t>
            </a:r>
          </a:p>
          <a:p>
            <a:r>
              <a:rPr lang="en-AU" dirty="0"/>
              <a:t>The doctor, </a:t>
            </a:r>
            <a:r>
              <a:rPr lang="en-AU" b="1" dirty="0"/>
              <a:t>who</a:t>
            </a:r>
            <a:r>
              <a:rPr lang="en-AU" dirty="0"/>
              <a:t> was very kind, gave me some medicine.</a:t>
            </a:r>
          </a:p>
          <a:p>
            <a:r>
              <a:rPr lang="en-AU" dirty="0"/>
              <a:t>This house, </a:t>
            </a:r>
            <a:r>
              <a:rPr lang="en-AU" b="1" dirty="0"/>
              <a:t>where</a:t>
            </a:r>
            <a:r>
              <a:rPr lang="en-AU" dirty="0"/>
              <a:t> I grew up, looks very different now.</a:t>
            </a:r>
          </a:p>
          <a:p>
            <a:r>
              <a:rPr lang="en-AU" dirty="0"/>
              <a:t>My aunt, </a:t>
            </a:r>
            <a:r>
              <a:rPr lang="en-AU" b="1" dirty="0"/>
              <a:t>who </a:t>
            </a:r>
            <a:r>
              <a:rPr lang="en-AU" dirty="0"/>
              <a:t>is an excellent cook, is thinking of opening a restaurant.</a:t>
            </a:r>
          </a:p>
          <a:p>
            <a:r>
              <a:rPr lang="en-AU" dirty="0"/>
              <a:t>My school, </a:t>
            </a:r>
            <a:r>
              <a:rPr lang="en-AU" b="1" dirty="0"/>
              <a:t>which </a:t>
            </a:r>
            <a:r>
              <a:rPr lang="en-AU" dirty="0"/>
              <a:t>is located in Thebarton, enrolled 700 students.</a:t>
            </a:r>
          </a:p>
          <a:p>
            <a:pPr marL="0" indent="0">
              <a:buNone/>
            </a:pPr>
            <a:br>
              <a:rPr lang="en-AU" dirty="0"/>
            </a:br>
            <a:r>
              <a:rPr lang="en-AU" dirty="0"/>
              <a:t>In these examples, the relative pronoun is being used to give more information - adding something else to the sentence.</a:t>
            </a:r>
            <a:br>
              <a:rPr lang="en-AU" dirty="0"/>
            </a:br>
            <a:r>
              <a:rPr lang="en-AU" dirty="0"/>
              <a:t>​</a:t>
            </a:r>
            <a:br>
              <a:rPr lang="en-AU" dirty="0"/>
            </a:br>
            <a:r>
              <a:rPr lang="en-AU" dirty="0"/>
              <a:t>What is the doctor like? Very kind.</a:t>
            </a:r>
            <a:br>
              <a:rPr lang="en-AU" dirty="0"/>
            </a:br>
            <a:r>
              <a:rPr lang="en-AU" dirty="0"/>
              <a:t>Why is this house important?   I grew up there. </a:t>
            </a:r>
            <a:br>
              <a:rPr lang="en-AU" dirty="0"/>
            </a:br>
            <a:r>
              <a:rPr lang="en-AU" dirty="0"/>
              <a:t>My aunt is also an excellent cook.  </a:t>
            </a:r>
            <a:br>
              <a:rPr lang="en-AU" dirty="0"/>
            </a:br>
            <a:r>
              <a:rPr lang="en-AU" dirty="0"/>
              <a:t>The school is in Thebarton. </a:t>
            </a:r>
            <a:br>
              <a:rPr lang="en-AU" dirty="0"/>
            </a:br>
            <a:br>
              <a:rPr lang="en-AU" dirty="0"/>
            </a:br>
            <a:r>
              <a:rPr lang="en-AU" dirty="0"/>
              <a:t>Note that by using "my" and "this", we already know "which one" it is. </a:t>
            </a:r>
            <a:endParaRPr lang="en-US" dirty="0"/>
          </a:p>
        </p:txBody>
      </p:sp>
    </p:spTree>
    <p:extLst>
      <p:ext uri="{BB962C8B-B14F-4D97-AF65-F5344CB8AC3E}">
        <p14:creationId xmlns:p14="http://schemas.microsoft.com/office/powerpoint/2010/main" val="881278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521DB-B3AB-F446-B156-EFE43F057910}"/>
              </a:ext>
            </a:extLst>
          </p:cNvPr>
          <p:cNvSpPr>
            <a:spLocks noGrp="1"/>
          </p:cNvSpPr>
          <p:nvPr>
            <p:ph type="title"/>
          </p:nvPr>
        </p:nvSpPr>
        <p:spPr/>
        <p:txBody>
          <a:bodyPr/>
          <a:lstStyle/>
          <a:p>
            <a:r>
              <a:rPr lang="en-AU" dirty="0"/>
              <a:t>Clauses</a:t>
            </a:r>
          </a:p>
        </p:txBody>
      </p:sp>
      <p:sp>
        <p:nvSpPr>
          <p:cNvPr id="3" name="Content Placeholder 2">
            <a:extLst>
              <a:ext uri="{FF2B5EF4-FFF2-40B4-BE49-F238E27FC236}">
                <a16:creationId xmlns:a16="http://schemas.microsoft.com/office/drawing/2014/main" id="{A8A987AA-410E-0144-8771-8AA4E1BED43E}"/>
              </a:ext>
            </a:extLst>
          </p:cNvPr>
          <p:cNvSpPr>
            <a:spLocks noGrp="1"/>
          </p:cNvSpPr>
          <p:nvPr>
            <p:ph idx="1"/>
          </p:nvPr>
        </p:nvSpPr>
        <p:spPr>
          <a:xfrm>
            <a:off x="1251678" y="1318161"/>
            <a:ext cx="10178322" cy="4561431"/>
          </a:xfrm>
        </p:spPr>
        <p:txBody>
          <a:bodyPr/>
          <a:lstStyle/>
          <a:p>
            <a:pPr marL="0" indent="0">
              <a:buNone/>
            </a:pPr>
            <a:r>
              <a:rPr lang="en-AU" dirty="0"/>
              <a:t>Before understanding a relative clause, we must understand what clauses are.</a:t>
            </a:r>
          </a:p>
          <a:p>
            <a:pPr marL="0" indent="0">
              <a:buNone/>
            </a:pPr>
            <a:br>
              <a:rPr lang="en-AU" dirty="0"/>
            </a:br>
            <a:r>
              <a:rPr lang="en-AU" dirty="0"/>
              <a:t>​A clause is a part of a sentence. It is also a group of words with a verb, that means something. </a:t>
            </a:r>
            <a:br>
              <a:rPr lang="en-AU" dirty="0"/>
            </a:br>
            <a:br>
              <a:rPr lang="en-AU" dirty="0"/>
            </a:br>
            <a:r>
              <a:rPr lang="en-AU" sz="2800" dirty="0">
                <a:solidFill>
                  <a:srgbClr val="7030A0"/>
                </a:solidFill>
              </a:rPr>
              <a:t>I went to the shop </a:t>
            </a:r>
            <a:r>
              <a:rPr lang="en-AU" sz="2800" dirty="0"/>
              <a:t>and </a:t>
            </a:r>
            <a:r>
              <a:rPr lang="en-AU" sz="2800" dirty="0">
                <a:solidFill>
                  <a:srgbClr val="7030A0"/>
                </a:solidFill>
              </a:rPr>
              <a:t>I bought some milk</a:t>
            </a:r>
            <a:r>
              <a:rPr lang="en-AU" sz="2800" dirty="0"/>
              <a:t>.</a:t>
            </a:r>
            <a:br>
              <a:rPr lang="en-AU" dirty="0"/>
            </a:br>
            <a:br>
              <a:rPr lang="en-AU" dirty="0"/>
            </a:br>
            <a:r>
              <a:rPr lang="en-AU" dirty="0"/>
              <a:t>You can see this sentence has two parts, or two clauses: </a:t>
            </a:r>
            <a:br>
              <a:rPr lang="en-AU" dirty="0"/>
            </a:br>
            <a:r>
              <a:rPr lang="en-AU" dirty="0"/>
              <a:t>I went to the shop.    (First clause,  verb = went)</a:t>
            </a:r>
            <a:br>
              <a:rPr lang="en-AU" dirty="0"/>
            </a:br>
            <a:r>
              <a:rPr lang="en-AU" dirty="0"/>
              <a:t>I bought some milk.  (Second clause, verb = bought)</a:t>
            </a:r>
            <a:br>
              <a:rPr lang="en-AU" dirty="0"/>
            </a:br>
            <a:br>
              <a:rPr lang="en-AU" dirty="0"/>
            </a:br>
            <a:r>
              <a:rPr lang="en-AU" dirty="0"/>
              <a:t>Note that conjunctions and punctuation are not part of the clause. In the example, the conjunction is used to join two clauses together into one sentence. </a:t>
            </a:r>
          </a:p>
        </p:txBody>
      </p:sp>
    </p:spTree>
    <p:extLst>
      <p:ext uri="{BB962C8B-B14F-4D97-AF65-F5344CB8AC3E}">
        <p14:creationId xmlns:p14="http://schemas.microsoft.com/office/powerpoint/2010/main" val="10666769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CB742C-5B40-FD4F-9962-73430C6998D4}"/>
              </a:ext>
            </a:extLst>
          </p:cNvPr>
          <p:cNvSpPr>
            <a:spLocks noGrp="1"/>
          </p:cNvSpPr>
          <p:nvPr>
            <p:ph type="title"/>
          </p:nvPr>
        </p:nvSpPr>
        <p:spPr/>
        <p:txBody>
          <a:bodyPr/>
          <a:lstStyle/>
          <a:p>
            <a:r>
              <a:rPr lang="en-AU" dirty="0">
                <a:solidFill>
                  <a:srgbClr val="7030A0"/>
                </a:solidFill>
              </a:rPr>
              <a:t>Independent</a:t>
            </a:r>
            <a:r>
              <a:rPr lang="en-AU" dirty="0"/>
              <a:t> clauses</a:t>
            </a:r>
          </a:p>
        </p:txBody>
      </p:sp>
      <p:sp>
        <p:nvSpPr>
          <p:cNvPr id="3" name="Content Placeholder 2">
            <a:extLst>
              <a:ext uri="{FF2B5EF4-FFF2-40B4-BE49-F238E27FC236}">
                <a16:creationId xmlns:a16="http://schemas.microsoft.com/office/drawing/2014/main" id="{E0EBA477-E90C-6E45-ADB3-E7CB26009F5E}"/>
              </a:ext>
            </a:extLst>
          </p:cNvPr>
          <p:cNvSpPr>
            <a:spLocks noGrp="1"/>
          </p:cNvSpPr>
          <p:nvPr>
            <p:ph idx="1"/>
          </p:nvPr>
        </p:nvSpPr>
        <p:spPr>
          <a:xfrm>
            <a:off x="1251678" y="1891104"/>
            <a:ext cx="4966447" cy="3786695"/>
          </a:xfrm>
        </p:spPr>
        <p:txBody>
          <a:bodyPr>
            <a:normAutofit/>
          </a:bodyPr>
          <a:lstStyle/>
          <a:p>
            <a:pPr marL="0" indent="0">
              <a:buNone/>
            </a:pPr>
            <a:r>
              <a:rPr lang="en-AU" sz="2400" b="1" dirty="0"/>
              <a:t>An independent clause: </a:t>
            </a:r>
            <a:r>
              <a:rPr lang="en-AU" sz="2400" dirty="0"/>
              <a:t> </a:t>
            </a:r>
            <a:br>
              <a:rPr lang="en-AU" sz="2400" dirty="0"/>
            </a:br>
            <a:r>
              <a:rPr lang="en-AU" dirty="0"/>
              <a:t>- is a finished sentence, on its own. </a:t>
            </a:r>
            <a:br>
              <a:rPr lang="en-AU" dirty="0"/>
            </a:br>
            <a:r>
              <a:rPr lang="en-AU" dirty="0"/>
              <a:t>- makes sense on its own. </a:t>
            </a:r>
            <a:br>
              <a:rPr lang="en-AU" sz="2400" dirty="0"/>
            </a:br>
            <a:br>
              <a:rPr lang="en-AU" dirty="0"/>
            </a:br>
            <a:endParaRPr lang="en-AU" dirty="0"/>
          </a:p>
        </p:txBody>
      </p:sp>
      <p:sp>
        <p:nvSpPr>
          <p:cNvPr id="4" name="Rectangle 3">
            <a:extLst>
              <a:ext uri="{FF2B5EF4-FFF2-40B4-BE49-F238E27FC236}">
                <a16:creationId xmlns:a16="http://schemas.microsoft.com/office/drawing/2014/main" id="{35AA8572-064C-074D-A795-C81733BA602C}"/>
              </a:ext>
            </a:extLst>
          </p:cNvPr>
          <p:cNvSpPr/>
          <p:nvPr/>
        </p:nvSpPr>
        <p:spPr>
          <a:xfrm>
            <a:off x="1251678" y="3051663"/>
            <a:ext cx="6306671" cy="2739211"/>
          </a:xfrm>
          <a:prstGeom prst="rect">
            <a:avLst/>
          </a:prstGeom>
        </p:spPr>
        <p:txBody>
          <a:bodyPr wrap="square">
            <a:spAutoFit/>
          </a:bodyPr>
          <a:lstStyle/>
          <a:p>
            <a:br>
              <a:rPr lang="en-AU" sz="2400" dirty="0">
                <a:solidFill>
                  <a:schemeClr val="tx1">
                    <a:lumMod val="65000"/>
                    <a:lumOff val="35000"/>
                  </a:schemeClr>
                </a:solidFill>
              </a:rPr>
            </a:br>
            <a:r>
              <a:rPr lang="en-AU" sz="2400" b="1" dirty="0">
                <a:solidFill>
                  <a:schemeClr val="tx1">
                    <a:lumMod val="65000"/>
                    <a:lumOff val="35000"/>
                  </a:schemeClr>
                </a:solidFill>
              </a:rPr>
              <a:t>Examples:</a:t>
            </a:r>
          </a:p>
          <a:p>
            <a:r>
              <a:rPr lang="en-AU" sz="2000" dirty="0">
                <a:solidFill>
                  <a:srgbClr val="7030A0"/>
                </a:solidFill>
              </a:rPr>
              <a:t>She rang Angela</a:t>
            </a:r>
            <a:r>
              <a:rPr lang="en-AU" sz="2000" dirty="0">
                <a:solidFill>
                  <a:schemeClr val="tx1">
                    <a:lumMod val="65000"/>
                    <a:lumOff val="35000"/>
                  </a:schemeClr>
                </a:solidFill>
              </a:rPr>
              <a:t>.</a:t>
            </a:r>
          </a:p>
          <a:p>
            <a:r>
              <a:rPr lang="en-AU" sz="2000" dirty="0">
                <a:solidFill>
                  <a:srgbClr val="7030A0"/>
                </a:solidFill>
              </a:rPr>
              <a:t>You stood on the shore</a:t>
            </a:r>
            <a:r>
              <a:rPr lang="en-AU" sz="2000" dirty="0">
                <a:solidFill>
                  <a:schemeClr val="tx1">
                    <a:lumMod val="65000"/>
                    <a:lumOff val="35000"/>
                  </a:schemeClr>
                </a:solidFill>
              </a:rPr>
              <a:t>.</a:t>
            </a:r>
          </a:p>
          <a:p>
            <a:r>
              <a:rPr lang="en-AU" sz="2000" dirty="0">
                <a:solidFill>
                  <a:srgbClr val="7030A0"/>
                </a:solidFill>
              </a:rPr>
              <a:t>I like eating pizza</a:t>
            </a:r>
            <a:r>
              <a:rPr lang="en-AU" sz="2000" dirty="0">
                <a:solidFill>
                  <a:schemeClr val="tx1">
                    <a:lumMod val="65000"/>
                    <a:lumOff val="35000"/>
                  </a:schemeClr>
                </a:solidFill>
              </a:rPr>
              <a:t>.</a:t>
            </a:r>
          </a:p>
          <a:p>
            <a:r>
              <a:rPr lang="en-AU" sz="2000" dirty="0">
                <a:solidFill>
                  <a:srgbClr val="7030A0"/>
                </a:solidFill>
              </a:rPr>
              <a:t>Rory wants to travel the world</a:t>
            </a:r>
            <a:r>
              <a:rPr lang="en-AU" sz="2000" dirty="0">
                <a:solidFill>
                  <a:schemeClr val="tx1">
                    <a:lumMod val="65000"/>
                    <a:lumOff val="35000"/>
                  </a:schemeClr>
                </a:solidFill>
              </a:rPr>
              <a:t>. </a:t>
            </a:r>
          </a:p>
          <a:p>
            <a:r>
              <a:rPr lang="en-AU" sz="2000" dirty="0">
                <a:solidFill>
                  <a:srgbClr val="7030A0"/>
                </a:solidFill>
              </a:rPr>
              <a:t>Hiking is her favourite activity</a:t>
            </a:r>
            <a:r>
              <a:rPr lang="en-AU" sz="2000" dirty="0">
                <a:solidFill>
                  <a:schemeClr val="tx1">
                    <a:lumMod val="65000"/>
                    <a:lumOff val="35000"/>
                  </a:schemeClr>
                </a:solidFill>
              </a:rPr>
              <a:t>. </a:t>
            </a:r>
          </a:p>
          <a:p>
            <a:r>
              <a:rPr lang="en-AU" sz="2000" dirty="0">
                <a:solidFill>
                  <a:srgbClr val="7030A0"/>
                </a:solidFill>
              </a:rPr>
              <a:t>Nihmo caught the bus </a:t>
            </a:r>
            <a:r>
              <a:rPr lang="en-AU" sz="2000" dirty="0">
                <a:solidFill>
                  <a:schemeClr val="tx1">
                    <a:lumMod val="65000"/>
                    <a:lumOff val="35000"/>
                  </a:schemeClr>
                </a:solidFill>
              </a:rPr>
              <a:t>but</a:t>
            </a:r>
            <a:r>
              <a:rPr lang="en-AU" sz="2000" dirty="0">
                <a:solidFill>
                  <a:srgbClr val="7030A0"/>
                </a:solidFill>
              </a:rPr>
              <a:t> it was running late</a:t>
            </a:r>
            <a:r>
              <a:rPr lang="en-AU" sz="2400" dirty="0">
                <a:solidFill>
                  <a:schemeClr val="tx1">
                    <a:lumMod val="65000"/>
                    <a:lumOff val="35000"/>
                  </a:schemeClr>
                </a:solidFill>
              </a:rPr>
              <a:t>.</a:t>
            </a:r>
          </a:p>
        </p:txBody>
      </p:sp>
      <p:sp>
        <p:nvSpPr>
          <p:cNvPr id="5" name="Rectangle 4">
            <a:extLst>
              <a:ext uri="{FF2B5EF4-FFF2-40B4-BE49-F238E27FC236}">
                <a16:creationId xmlns:a16="http://schemas.microsoft.com/office/drawing/2014/main" id="{C84EE832-4818-B640-B483-F497A514A6DA}"/>
              </a:ext>
            </a:extLst>
          </p:cNvPr>
          <p:cNvSpPr/>
          <p:nvPr/>
        </p:nvSpPr>
        <p:spPr>
          <a:xfrm>
            <a:off x="1251678" y="1180201"/>
            <a:ext cx="8953500" cy="369332"/>
          </a:xfrm>
          <a:prstGeom prst="rect">
            <a:avLst/>
          </a:prstGeom>
        </p:spPr>
        <p:txBody>
          <a:bodyPr wrap="square">
            <a:spAutoFit/>
          </a:bodyPr>
          <a:lstStyle/>
          <a:p>
            <a:r>
              <a:rPr lang="en-AU" dirty="0">
                <a:solidFill>
                  <a:schemeClr val="tx1">
                    <a:lumMod val="65000"/>
                    <a:lumOff val="35000"/>
                  </a:schemeClr>
                </a:solidFill>
              </a:rPr>
              <a:t>There are two types of clauses: independent clauses, and dependent clauses. </a:t>
            </a:r>
          </a:p>
        </p:txBody>
      </p:sp>
    </p:spTree>
    <p:extLst>
      <p:ext uri="{BB962C8B-B14F-4D97-AF65-F5344CB8AC3E}">
        <p14:creationId xmlns:p14="http://schemas.microsoft.com/office/powerpoint/2010/main" val="14442336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CB742C-5B40-FD4F-9962-73430C6998D4}"/>
              </a:ext>
            </a:extLst>
          </p:cNvPr>
          <p:cNvSpPr>
            <a:spLocks noGrp="1"/>
          </p:cNvSpPr>
          <p:nvPr>
            <p:ph type="title"/>
          </p:nvPr>
        </p:nvSpPr>
        <p:spPr/>
        <p:txBody>
          <a:bodyPr/>
          <a:lstStyle/>
          <a:p>
            <a:r>
              <a:rPr lang="en-AU" dirty="0">
                <a:solidFill>
                  <a:schemeClr val="accent1">
                    <a:lumMod val="75000"/>
                  </a:schemeClr>
                </a:solidFill>
              </a:rPr>
              <a:t>dependent</a:t>
            </a:r>
            <a:r>
              <a:rPr lang="en-AU" dirty="0"/>
              <a:t> clauses</a:t>
            </a:r>
          </a:p>
        </p:txBody>
      </p:sp>
      <p:sp>
        <p:nvSpPr>
          <p:cNvPr id="3" name="Content Placeholder 2">
            <a:extLst>
              <a:ext uri="{FF2B5EF4-FFF2-40B4-BE49-F238E27FC236}">
                <a16:creationId xmlns:a16="http://schemas.microsoft.com/office/drawing/2014/main" id="{E0EBA477-E90C-6E45-ADB3-E7CB26009F5E}"/>
              </a:ext>
            </a:extLst>
          </p:cNvPr>
          <p:cNvSpPr>
            <a:spLocks noGrp="1"/>
          </p:cNvSpPr>
          <p:nvPr>
            <p:ph idx="1"/>
          </p:nvPr>
        </p:nvSpPr>
        <p:spPr>
          <a:xfrm>
            <a:off x="1008530" y="1891104"/>
            <a:ext cx="4908176" cy="4584511"/>
          </a:xfrm>
        </p:spPr>
        <p:txBody>
          <a:bodyPr>
            <a:normAutofit/>
          </a:bodyPr>
          <a:lstStyle/>
          <a:p>
            <a:pPr marL="0" indent="0">
              <a:buNone/>
            </a:pPr>
            <a:r>
              <a:rPr lang="en-AU" sz="2400" b="1" dirty="0"/>
              <a:t>An independent clause: </a:t>
            </a:r>
            <a:r>
              <a:rPr lang="en-AU" sz="2400" dirty="0"/>
              <a:t> </a:t>
            </a:r>
            <a:br>
              <a:rPr lang="en-AU" sz="2800" dirty="0"/>
            </a:br>
            <a:r>
              <a:rPr lang="en-AU" dirty="0"/>
              <a:t>- is NOT finished, does not make sense alone. </a:t>
            </a:r>
          </a:p>
          <a:p>
            <a:pPr marL="0" indent="0">
              <a:buNone/>
            </a:pPr>
            <a:r>
              <a:rPr lang="en-AU" dirty="0"/>
              <a:t>- start with special words:</a:t>
            </a:r>
            <a:br>
              <a:rPr lang="en-AU" dirty="0"/>
            </a:br>
            <a:r>
              <a:rPr lang="en-AU" dirty="0"/>
              <a:t>   subordinate/ binding conjunctions </a:t>
            </a:r>
            <a:br>
              <a:rPr lang="en-AU" dirty="0"/>
            </a:br>
            <a:r>
              <a:rPr lang="en-AU" dirty="0"/>
              <a:t>- is added to an independent clause so it makes sense (2 parts). </a:t>
            </a:r>
            <a:br>
              <a:rPr lang="en-AU" dirty="0"/>
            </a:br>
            <a:r>
              <a:rPr lang="en-AU" dirty="0"/>
              <a:t>​- can go at the start or the end of a sentence</a:t>
            </a:r>
            <a:br>
              <a:rPr lang="en-AU" sz="2800" dirty="0"/>
            </a:br>
            <a:br>
              <a:rPr lang="en-AU" dirty="0"/>
            </a:br>
            <a:endParaRPr lang="en-AU" dirty="0"/>
          </a:p>
        </p:txBody>
      </p:sp>
      <p:sp>
        <p:nvSpPr>
          <p:cNvPr id="5" name="Rectangle 4">
            <a:extLst>
              <a:ext uri="{FF2B5EF4-FFF2-40B4-BE49-F238E27FC236}">
                <a16:creationId xmlns:a16="http://schemas.microsoft.com/office/drawing/2014/main" id="{C84EE832-4818-B640-B483-F497A514A6DA}"/>
              </a:ext>
            </a:extLst>
          </p:cNvPr>
          <p:cNvSpPr/>
          <p:nvPr/>
        </p:nvSpPr>
        <p:spPr>
          <a:xfrm>
            <a:off x="1008530" y="1212272"/>
            <a:ext cx="8953500" cy="400110"/>
          </a:xfrm>
          <a:prstGeom prst="rect">
            <a:avLst/>
          </a:prstGeom>
        </p:spPr>
        <p:txBody>
          <a:bodyPr wrap="square">
            <a:spAutoFit/>
          </a:bodyPr>
          <a:lstStyle/>
          <a:p>
            <a:r>
              <a:rPr lang="en-AU" sz="2000" dirty="0">
                <a:solidFill>
                  <a:schemeClr val="tx1">
                    <a:lumMod val="65000"/>
                    <a:lumOff val="35000"/>
                  </a:schemeClr>
                </a:solidFill>
              </a:rPr>
              <a:t>There are two types of clauses: independent clauses, and dependent clauses. </a:t>
            </a:r>
          </a:p>
        </p:txBody>
      </p:sp>
      <p:sp>
        <p:nvSpPr>
          <p:cNvPr id="6" name="Rectangle 5">
            <a:extLst>
              <a:ext uri="{FF2B5EF4-FFF2-40B4-BE49-F238E27FC236}">
                <a16:creationId xmlns:a16="http://schemas.microsoft.com/office/drawing/2014/main" id="{3DB0455B-4052-054E-B0F0-830AE3FA9E7E}"/>
              </a:ext>
            </a:extLst>
          </p:cNvPr>
          <p:cNvSpPr/>
          <p:nvPr/>
        </p:nvSpPr>
        <p:spPr>
          <a:xfrm>
            <a:off x="5728428" y="1936590"/>
            <a:ext cx="6096000" cy="2246769"/>
          </a:xfrm>
          <a:prstGeom prst="rect">
            <a:avLst/>
          </a:prstGeom>
        </p:spPr>
        <p:txBody>
          <a:bodyPr>
            <a:spAutoFit/>
          </a:bodyPr>
          <a:lstStyle/>
          <a:p>
            <a:r>
              <a:rPr lang="en-AU" sz="2000" b="1" dirty="0">
                <a:solidFill>
                  <a:schemeClr val="tx1">
                    <a:lumMod val="65000"/>
                    <a:lumOff val="35000"/>
                  </a:schemeClr>
                </a:solidFill>
                <a:latin typeface="Raleway"/>
              </a:rPr>
              <a:t>Examples - unfinished</a:t>
            </a:r>
          </a:p>
          <a:p>
            <a:r>
              <a:rPr lang="en-AU" sz="2000" dirty="0">
                <a:solidFill>
                  <a:schemeClr val="accent1">
                    <a:lumMod val="75000"/>
                  </a:schemeClr>
                </a:solidFill>
                <a:latin typeface="Raleway"/>
              </a:rPr>
              <a:t>While the wind was blowing</a:t>
            </a:r>
          </a:p>
          <a:p>
            <a:r>
              <a:rPr lang="en-AU" sz="2000" dirty="0">
                <a:solidFill>
                  <a:schemeClr val="accent1">
                    <a:lumMod val="75000"/>
                  </a:schemeClr>
                </a:solidFill>
                <a:latin typeface="Raleway"/>
              </a:rPr>
              <a:t>although the room was cold</a:t>
            </a:r>
          </a:p>
          <a:p>
            <a:r>
              <a:rPr lang="en-AU" sz="2000" dirty="0">
                <a:solidFill>
                  <a:schemeClr val="accent1">
                    <a:lumMod val="75000"/>
                  </a:schemeClr>
                </a:solidFill>
                <a:latin typeface="Raleway"/>
              </a:rPr>
              <a:t>if Rory wants to travel the world</a:t>
            </a:r>
          </a:p>
          <a:p>
            <a:r>
              <a:rPr lang="en-AU" sz="2000" dirty="0">
                <a:solidFill>
                  <a:schemeClr val="accent1">
                    <a:lumMod val="75000"/>
                  </a:schemeClr>
                </a:solidFill>
                <a:latin typeface="Raleway"/>
              </a:rPr>
              <a:t>since hiking is her favourite activity</a:t>
            </a:r>
          </a:p>
          <a:p>
            <a:r>
              <a:rPr lang="en-AU" sz="2000" dirty="0">
                <a:solidFill>
                  <a:schemeClr val="accent1">
                    <a:lumMod val="75000"/>
                  </a:schemeClr>
                </a:solidFill>
                <a:latin typeface="Raleway"/>
              </a:rPr>
              <a:t>before Nihmo caught the bus</a:t>
            </a:r>
          </a:p>
          <a:p>
            <a:r>
              <a:rPr lang="en-AU" sz="2000" dirty="0">
                <a:solidFill>
                  <a:schemeClr val="accent1">
                    <a:lumMod val="75000"/>
                  </a:schemeClr>
                </a:solidFill>
                <a:latin typeface="Raleway"/>
              </a:rPr>
              <a:t>due to the storm</a:t>
            </a:r>
            <a:endParaRPr lang="en-AU" sz="2000" b="0" i="0" dirty="0">
              <a:solidFill>
                <a:schemeClr val="accent1">
                  <a:lumMod val="75000"/>
                </a:schemeClr>
              </a:solidFill>
              <a:effectLst/>
              <a:latin typeface="Raleway"/>
            </a:endParaRPr>
          </a:p>
        </p:txBody>
      </p:sp>
      <p:sp>
        <p:nvSpPr>
          <p:cNvPr id="7" name="Rectangle 6">
            <a:extLst>
              <a:ext uri="{FF2B5EF4-FFF2-40B4-BE49-F238E27FC236}">
                <a16:creationId xmlns:a16="http://schemas.microsoft.com/office/drawing/2014/main" id="{755DC6C6-A281-114C-BE10-EB8D629D89C3}"/>
              </a:ext>
            </a:extLst>
          </p:cNvPr>
          <p:cNvSpPr/>
          <p:nvPr/>
        </p:nvSpPr>
        <p:spPr>
          <a:xfrm>
            <a:off x="5728428" y="4862191"/>
            <a:ext cx="6275294" cy="1631216"/>
          </a:xfrm>
          <a:prstGeom prst="rect">
            <a:avLst/>
          </a:prstGeom>
        </p:spPr>
        <p:txBody>
          <a:bodyPr wrap="square">
            <a:spAutoFit/>
          </a:bodyPr>
          <a:lstStyle/>
          <a:p>
            <a:r>
              <a:rPr lang="en-AU" sz="2000" b="1" dirty="0">
                <a:solidFill>
                  <a:schemeClr val="tx1">
                    <a:lumMod val="65000"/>
                    <a:lumOff val="35000"/>
                  </a:schemeClr>
                </a:solidFill>
                <a:latin typeface="Raleway"/>
              </a:rPr>
              <a:t>Examples - finished</a:t>
            </a:r>
          </a:p>
          <a:p>
            <a:r>
              <a:rPr lang="en-AU" sz="2000" dirty="0">
                <a:solidFill>
                  <a:schemeClr val="accent1">
                    <a:lumMod val="75000"/>
                  </a:schemeClr>
                </a:solidFill>
                <a:latin typeface="Raleway"/>
              </a:rPr>
              <a:t>While the wind was blowing</a:t>
            </a:r>
            <a:r>
              <a:rPr lang="en-AU" sz="2000" dirty="0">
                <a:solidFill>
                  <a:schemeClr val="tx1">
                    <a:lumMod val="65000"/>
                    <a:lumOff val="35000"/>
                  </a:schemeClr>
                </a:solidFill>
                <a:latin typeface="Raleway"/>
              </a:rPr>
              <a:t>,</a:t>
            </a:r>
            <a:r>
              <a:rPr lang="en-AU" sz="2000" dirty="0">
                <a:solidFill>
                  <a:schemeClr val="accent1">
                    <a:lumMod val="75000"/>
                  </a:schemeClr>
                </a:solidFill>
                <a:latin typeface="Raleway"/>
              </a:rPr>
              <a:t> </a:t>
            </a:r>
            <a:r>
              <a:rPr lang="en-AU" sz="2000" dirty="0">
                <a:solidFill>
                  <a:srgbClr val="7030A0"/>
                </a:solidFill>
                <a:latin typeface="Raleway"/>
              </a:rPr>
              <a:t>I stayed inside</a:t>
            </a:r>
            <a:r>
              <a:rPr lang="en-AU" sz="2000" dirty="0">
                <a:solidFill>
                  <a:schemeClr val="tx1">
                    <a:lumMod val="65000"/>
                    <a:lumOff val="35000"/>
                  </a:schemeClr>
                </a:solidFill>
                <a:latin typeface="Raleway"/>
              </a:rPr>
              <a:t>.</a:t>
            </a:r>
            <a:r>
              <a:rPr lang="en-AU" sz="2000" dirty="0">
                <a:solidFill>
                  <a:schemeClr val="accent1">
                    <a:lumMod val="75000"/>
                  </a:schemeClr>
                </a:solidFill>
                <a:latin typeface="Raleway"/>
              </a:rPr>
              <a:t> </a:t>
            </a:r>
          </a:p>
          <a:p>
            <a:r>
              <a:rPr lang="en-AU" sz="2000" dirty="0">
                <a:solidFill>
                  <a:srgbClr val="7030A0"/>
                </a:solidFill>
                <a:latin typeface="Raleway"/>
              </a:rPr>
              <a:t>Here is a picture frame </a:t>
            </a:r>
            <a:r>
              <a:rPr lang="en-AU" sz="2000" dirty="0">
                <a:solidFill>
                  <a:schemeClr val="accent1">
                    <a:lumMod val="75000"/>
                  </a:schemeClr>
                </a:solidFill>
                <a:latin typeface="Raleway"/>
              </a:rPr>
              <a:t>which I made by hand</a:t>
            </a:r>
            <a:r>
              <a:rPr lang="en-AU" sz="2000" dirty="0">
                <a:solidFill>
                  <a:schemeClr val="tx1">
                    <a:lumMod val="65000"/>
                    <a:lumOff val="35000"/>
                  </a:schemeClr>
                </a:solidFill>
                <a:latin typeface="Raleway"/>
              </a:rPr>
              <a:t>.</a:t>
            </a:r>
          </a:p>
          <a:p>
            <a:r>
              <a:rPr lang="en-AU" sz="2000" dirty="0">
                <a:solidFill>
                  <a:srgbClr val="7030A0"/>
                </a:solidFill>
                <a:latin typeface="Raleway"/>
              </a:rPr>
              <a:t>I stayed in my bedroom</a:t>
            </a:r>
            <a:r>
              <a:rPr lang="en-AU" sz="2000" dirty="0">
                <a:solidFill>
                  <a:schemeClr val="tx1">
                    <a:lumMod val="65000"/>
                    <a:lumOff val="35000"/>
                  </a:schemeClr>
                </a:solidFill>
                <a:latin typeface="Raleway"/>
              </a:rPr>
              <a:t>,</a:t>
            </a:r>
            <a:r>
              <a:rPr lang="en-AU" sz="2000" dirty="0">
                <a:solidFill>
                  <a:schemeClr val="accent1">
                    <a:lumMod val="75000"/>
                  </a:schemeClr>
                </a:solidFill>
                <a:latin typeface="Raleway"/>
              </a:rPr>
              <a:t> although the room was cold</a:t>
            </a:r>
            <a:r>
              <a:rPr lang="en-AU" sz="2000" dirty="0">
                <a:solidFill>
                  <a:schemeClr val="tx1">
                    <a:lumMod val="65000"/>
                    <a:lumOff val="35000"/>
                  </a:schemeClr>
                </a:solidFill>
                <a:latin typeface="Raleway"/>
              </a:rPr>
              <a:t>.​​</a:t>
            </a:r>
          </a:p>
          <a:p>
            <a:r>
              <a:rPr lang="en-AU" sz="2000" dirty="0">
                <a:solidFill>
                  <a:schemeClr val="accent1">
                    <a:lumMod val="75000"/>
                  </a:schemeClr>
                </a:solidFill>
                <a:latin typeface="Raleway"/>
              </a:rPr>
              <a:t>When I have free time</a:t>
            </a:r>
            <a:r>
              <a:rPr lang="en-AU" sz="2000" dirty="0">
                <a:solidFill>
                  <a:schemeClr val="tx1">
                    <a:lumMod val="65000"/>
                    <a:lumOff val="35000"/>
                  </a:schemeClr>
                </a:solidFill>
                <a:latin typeface="Raleway"/>
              </a:rPr>
              <a:t>,</a:t>
            </a:r>
            <a:r>
              <a:rPr lang="en-AU" sz="2000" dirty="0">
                <a:solidFill>
                  <a:schemeClr val="accent1">
                    <a:lumMod val="75000"/>
                  </a:schemeClr>
                </a:solidFill>
                <a:latin typeface="Raleway"/>
              </a:rPr>
              <a:t> </a:t>
            </a:r>
            <a:r>
              <a:rPr lang="en-AU" sz="2000" dirty="0">
                <a:solidFill>
                  <a:srgbClr val="7030A0"/>
                </a:solidFill>
                <a:latin typeface="Raleway"/>
              </a:rPr>
              <a:t>I like eating pizza</a:t>
            </a:r>
            <a:r>
              <a:rPr lang="en-AU" sz="2000" dirty="0">
                <a:solidFill>
                  <a:schemeClr val="accent1">
                    <a:lumMod val="75000"/>
                  </a:schemeClr>
                </a:solidFill>
                <a:latin typeface="Raleway"/>
              </a:rPr>
              <a:t>. </a:t>
            </a:r>
          </a:p>
        </p:txBody>
      </p:sp>
    </p:spTree>
    <p:extLst>
      <p:ext uri="{BB962C8B-B14F-4D97-AF65-F5344CB8AC3E}">
        <p14:creationId xmlns:p14="http://schemas.microsoft.com/office/powerpoint/2010/main" val="1407827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7C5F30-52A1-0140-9E94-F72D2EF4A7BB}"/>
              </a:ext>
            </a:extLst>
          </p:cNvPr>
          <p:cNvSpPr>
            <a:spLocks noGrp="1"/>
          </p:cNvSpPr>
          <p:nvPr>
            <p:ph type="title"/>
          </p:nvPr>
        </p:nvSpPr>
        <p:spPr>
          <a:xfrm>
            <a:off x="1856795" y="342044"/>
            <a:ext cx="10178322" cy="1492132"/>
          </a:xfrm>
        </p:spPr>
        <p:txBody>
          <a:bodyPr/>
          <a:lstStyle/>
          <a:p>
            <a:r>
              <a:rPr lang="en-AU" dirty="0">
                <a:solidFill>
                  <a:srgbClr val="7030A0"/>
                </a:solidFill>
              </a:rPr>
              <a:t>independent</a:t>
            </a:r>
            <a:r>
              <a:rPr lang="en-AU" dirty="0"/>
              <a:t> v </a:t>
            </a:r>
            <a:r>
              <a:rPr lang="en-AU" dirty="0">
                <a:solidFill>
                  <a:schemeClr val="accent1">
                    <a:lumMod val="75000"/>
                  </a:schemeClr>
                </a:solidFill>
              </a:rPr>
              <a:t>dependent</a:t>
            </a:r>
          </a:p>
        </p:txBody>
      </p:sp>
      <p:graphicFrame>
        <p:nvGraphicFramePr>
          <p:cNvPr id="4" name="Content Placeholder 3">
            <a:extLst>
              <a:ext uri="{FF2B5EF4-FFF2-40B4-BE49-F238E27FC236}">
                <a16:creationId xmlns:a16="http://schemas.microsoft.com/office/drawing/2014/main" id="{CD71C576-1AD0-0444-B65F-0FCE96573929}"/>
              </a:ext>
            </a:extLst>
          </p:cNvPr>
          <p:cNvGraphicFramePr>
            <a:graphicFrameLocks noGrp="1"/>
          </p:cNvGraphicFramePr>
          <p:nvPr>
            <p:ph idx="1"/>
            <p:extLst>
              <p:ext uri="{D42A27DB-BD31-4B8C-83A1-F6EECF244321}">
                <p14:modId xmlns:p14="http://schemas.microsoft.com/office/powerpoint/2010/main" val="3089138964"/>
              </p:ext>
            </p:extLst>
          </p:nvPr>
        </p:nvGraphicFramePr>
        <p:xfrm>
          <a:off x="2396097" y="1521685"/>
          <a:ext cx="7399806" cy="2082127"/>
        </p:xfrm>
        <a:graphic>
          <a:graphicData uri="http://schemas.openxmlformats.org/drawingml/2006/table">
            <a:tbl>
              <a:tblPr/>
              <a:tblGrid>
                <a:gridCol w="3699903">
                  <a:extLst>
                    <a:ext uri="{9D8B030D-6E8A-4147-A177-3AD203B41FA5}">
                      <a16:colId xmlns:a16="http://schemas.microsoft.com/office/drawing/2014/main" val="2605911360"/>
                    </a:ext>
                  </a:extLst>
                </a:gridCol>
                <a:gridCol w="3699903">
                  <a:extLst>
                    <a:ext uri="{9D8B030D-6E8A-4147-A177-3AD203B41FA5}">
                      <a16:colId xmlns:a16="http://schemas.microsoft.com/office/drawing/2014/main" val="3172069727"/>
                    </a:ext>
                  </a:extLst>
                </a:gridCol>
              </a:tblGrid>
              <a:tr h="2082127">
                <a:tc>
                  <a:txBody>
                    <a:bodyPr/>
                    <a:lstStyle/>
                    <a:p>
                      <a:pPr fontAlgn="t"/>
                      <a:r>
                        <a:rPr lang="en-AU" sz="2000" b="1" dirty="0">
                          <a:solidFill>
                            <a:srgbClr val="7030A0"/>
                          </a:solidFill>
                          <a:effectLst/>
                        </a:rPr>
                        <a:t>Independent</a:t>
                      </a:r>
                      <a:br>
                        <a:rPr lang="en-AU" sz="2000" dirty="0">
                          <a:solidFill>
                            <a:srgbClr val="7030A0"/>
                          </a:solidFill>
                          <a:effectLst/>
                        </a:rPr>
                      </a:br>
                      <a:br>
                        <a:rPr lang="en-AU" sz="2000" dirty="0">
                          <a:solidFill>
                            <a:srgbClr val="7030A0"/>
                          </a:solidFill>
                          <a:effectLst/>
                        </a:rPr>
                      </a:br>
                      <a:r>
                        <a:rPr lang="en-AU" sz="2000" dirty="0">
                          <a:solidFill>
                            <a:srgbClr val="7030A0"/>
                          </a:solidFill>
                          <a:effectLst/>
                        </a:rPr>
                        <a:t>The wind was blowing.</a:t>
                      </a:r>
                      <a:br>
                        <a:rPr lang="en-AU" sz="2000" dirty="0">
                          <a:solidFill>
                            <a:srgbClr val="7030A0"/>
                          </a:solidFill>
                          <a:effectLst/>
                        </a:rPr>
                      </a:br>
                      <a:r>
                        <a:rPr lang="en-AU" sz="2000" dirty="0">
                          <a:solidFill>
                            <a:srgbClr val="7030A0"/>
                          </a:solidFill>
                          <a:effectLst/>
                        </a:rPr>
                        <a:t>The room was cold. </a:t>
                      </a:r>
                      <a:br>
                        <a:rPr lang="en-AU" sz="2000" dirty="0">
                          <a:solidFill>
                            <a:srgbClr val="7030A0"/>
                          </a:solidFill>
                          <a:effectLst/>
                        </a:rPr>
                      </a:br>
                      <a:r>
                        <a:rPr lang="en-AU" sz="2000" dirty="0">
                          <a:solidFill>
                            <a:srgbClr val="7030A0"/>
                          </a:solidFill>
                          <a:effectLst/>
                        </a:rPr>
                        <a:t>The pool was deep. </a:t>
                      </a:r>
                      <a:br>
                        <a:rPr lang="en-AU" sz="2000" dirty="0">
                          <a:solidFill>
                            <a:srgbClr val="7030A0"/>
                          </a:solidFill>
                          <a:effectLst/>
                        </a:rPr>
                      </a:br>
                      <a:r>
                        <a:rPr lang="en-AU" sz="2000" dirty="0">
                          <a:solidFill>
                            <a:srgbClr val="7030A0"/>
                          </a:solidFill>
                          <a:effectLst/>
                        </a:rPr>
                        <a:t>I made (it) by hand. </a:t>
                      </a:r>
                    </a:p>
                  </a:txBody>
                  <a:tcPr marL="142875" marR="142875">
                    <a:lnL>
                      <a:noFill/>
                    </a:lnL>
                    <a:lnR>
                      <a:noFill/>
                    </a:lnR>
                    <a:lnT>
                      <a:noFill/>
                    </a:lnT>
                    <a:lnB>
                      <a:noFill/>
                    </a:lnB>
                    <a:noFill/>
                  </a:tcPr>
                </a:tc>
                <a:tc>
                  <a:txBody>
                    <a:bodyPr/>
                    <a:lstStyle/>
                    <a:p>
                      <a:pPr fontAlgn="t"/>
                      <a:r>
                        <a:rPr lang="en-AU" sz="2000" b="1" dirty="0">
                          <a:solidFill>
                            <a:schemeClr val="accent1">
                              <a:lumMod val="75000"/>
                            </a:schemeClr>
                          </a:solidFill>
                          <a:effectLst/>
                        </a:rPr>
                        <a:t>Dependent</a:t>
                      </a:r>
                      <a:br>
                        <a:rPr lang="en-AU" sz="2000" dirty="0">
                          <a:solidFill>
                            <a:schemeClr val="accent1">
                              <a:lumMod val="75000"/>
                            </a:schemeClr>
                          </a:solidFill>
                          <a:effectLst/>
                        </a:rPr>
                      </a:br>
                      <a:br>
                        <a:rPr lang="en-AU" sz="2000" dirty="0">
                          <a:solidFill>
                            <a:schemeClr val="accent1">
                              <a:lumMod val="75000"/>
                            </a:schemeClr>
                          </a:solidFill>
                          <a:effectLst/>
                        </a:rPr>
                      </a:br>
                      <a:r>
                        <a:rPr lang="en-AU" sz="2000" b="1" dirty="0">
                          <a:solidFill>
                            <a:schemeClr val="accent1">
                              <a:lumMod val="75000"/>
                            </a:schemeClr>
                          </a:solidFill>
                          <a:effectLst/>
                        </a:rPr>
                        <a:t>While</a:t>
                      </a:r>
                      <a:r>
                        <a:rPr lang="en-AU" sz="2000" dirty="0">
                          <a:solidFill>
                            <a:schemeClr val="accent1">
                              <a:lumMod val="75000"/>
                            </a:schemeClr>
                          </a:solidFill>
                          <a:effectLst/>
                        </a:rPr>
                        <a:t> the wind was blowing...</a:t>
                      </a:r>
                      <a:br>
                        <a:rPr lang="en-AU" sz="2000" dirty="0">
                          <a:solidFill>
                            <a:schemeClr val="accent1">
                              <a:lumMod val="75000"/>
                            </a:schemeClr>
                          </a:solidFill>
                          <a:effectLst/>
                        </a:rPr>
                      </a:br>
                      <a:r>
                        <a:rPr lang="en-AU" sz="2000" b="1" dirty="0">
                          <a:solidFill>
                            <a:schemeClr val="accent1">
                              <a:lumMod val="75000"/>
                            </a:schemeClr>
                          </a:solidFill>
                          <a:effectLst/>
                        </a:rPr>
                        <a:t>Although</a:t>
                      </a:r>
                      <a:r>
                        <a:rPr lang="en-AU" sz="2000" dirty="0">
                          <a:solidFill>
                            <a:schemeClr val="accent1">
                              <a:lumMod val="75000"/>
                            </a:schemeClr>
                          </a:solidFill>
                          <a:effectLst/>
                        </a:rPr>
                        <a:t> the room was cold...</a:t>
                      </a:r>
                      <a:br>
                        <a:rPr lang="en-AU" sz="2000" dirty="0">
                          <a:solidFill>
                            <a:schemeClr val="accent1">
                              <a:lumMod val="75000"/>
                            </a:schemeClr>
                          </a:solidFill>
                          <a:effectLst/>
                        </a:rPr>
                      </a:br>
                      <a:r>
                        <a:rPr lang="en-AU" sz="2000" b="1" dirty="0">
                          <a:solidFill>
                            <a:schemeClr val="accent1">
                              <a:lumMod val="75000"/>
                            </a:schemeClr>
                          </a:solidFill>
                          <a:effectLst/>
                        </a:rPr>
                        <a:t>Because</a:t>
                      </a:r>
                      <a:r>
                        <a:rPr lang="en-AU" sz="2000" dirty="0">
                          <a:solidFill>
                            <a:schemeClr val="accent1">
                              <a:lumMod val="75000"/>
                            </a:schemeClr>
                          </a:solidFill>
                          <a:effectLst/>
                        </a:rPr>
                        <a:t> the pool was deep...</a:t>
                      </a:r>
                      <a:br>
                        <a:rPr lang="en-AU" sz="2000" dirty="0">
                          <a:solidFill>
                            <a:schemeClr val="accent1">
                              <a:lumMod val="75000"/>
                            </a:schemeClr>
                          </a:solidFill>
                          <a:effectLst/>
                        </a:rPr>
                      </a:br>
                      <a:r>
                        <a:rPr lang="en-AU" sz="2000" b="1" dirty="0">
                          <a:solidFill>
                            <a:schemeClr val="accent1">
                              <a:lumMod val="75000"/>
                            </a:schemeClr>
                          </a:solidFill>
                          <a:effectLst/>
                        </a:rPr>
                        <a:t>... which</a:t>
                      </a:r>
                      <a:r>
                        <a:rPr lang="en-AU" sz="2000" dirty="0">
                          <a:solidFill>
                            <a:schemeClr val="accent1">
                              <a:lumMod val="75000"/>
                            </a:schemeClr>
                          </a:solidFill>
                          <a:effectLst/>
                        </a:rPr>
                        <a:t> I made by hand. </a:t>
                      </a:r>
                    </a:p>
                  </a:txBody>
                  <a:tcPr marL="142875" marR="142875">
                    <a:lnL>
                      <a:noFill/>
                    </a:lnL>
                    <a:lnR>
                      <a:noFill/>
                    </a:lnR>
                    <a:lnT>
                      <a:noFill/>
                    </a:lnT>
                    <a:lnB>
                      <a:noFill/>
                    </a:lnB>
                    <a:noFill/>
                  </a:tcPr>
                </a:tc>
                <a:extLst>
                  <a:ext uri="{0D108BD9-81ED-4DB2-BD59-A6C34878D82A}">
                    <a16:rowId xmlns:a16="http://schemas.microsoft.com/office/drawing/2014/main" val="355119246"/>
                  </a:ext>
                </a:extLst>
              </a:tr>
            </a:tbl>
          </a:graphicData>
        </a:graphic>
      </p:graphicFrame>
      <p:sp>
        <p:nvSpPr>
          <p:cNvPr id="9" name="TextBox 8">
            <a:extLst>
              <a:ext uri="{FF2B5EF4-FFF2-40B4-BE49-F238E27FC236}">
                <a16:creationId xmlns:a16="http://schemas.microsoft.com/office/drawing/2014/main" id="{6ECAC428-6ED0-D54E-A710-6DF3D57D9B76}"/>
              </a:ext>
            </a:extLst>
          </p:cNvPr>
          <p:cNvSpPr txBox="1"/>
          <p:nvPr/>
        </p:nvSpPr>
        <p:spPr>
          <a:xfrm>
            <a:off x="1251678" y="3829322"/>
            <a:ext cx="10057298" cy="2554545"/>
          </a:xfrm>
          <a:prstGeom prst="rect">
            <a:avLst/>
          </a:prstGeom>
          <a:noFill/>
        </p:spPr>
        <p:txBody>
          <a:bodyPr wrap="square" rtlCol="0">
            <a:spAutoFit/>
          </a:bodyPr>
          <a:lstStyle/>
          <a:p>
            <a:r>
              <a:rPr lang="en-AU" sz="2000" dirty="0">
                <a:solidFill>
                  <a:schemeClr val="tx1">
                    <a:lumMod val="65000"/>
                    <a:lumOff val="35000"/>
                  </a:schemeClr>
                </a:solidFill>
              </a:rPr>
              <a:t>It’s the </a:t>
            </a:r>
            <a:r>
              <a:rPr lang="en-AU" sz="2000" b="1" dirty="0">
                <a:solidFill>
                  <a:schemeClr val="tx1">
                    <a:lumMod val="65000"/>
                    <a:lumOff val="35000"/>
                  </a:schemeClr>
                </a:solidFill>
              </a:rPr>
              <a:t>subordinating conjunctions </a:t>
            </a:r>
            <a:r>
              <a:rPr lang="en-AU" sz="2000" dirty="0">
                <a:solidFill>
                  <a:schemeClr val="tx1">
                    <a:lumMod val="65000"/>
                    <a:lumOff val="35000"/>
                  </a:schemeClr>
                </a:solidFill>
              </a:rPr>
              <a:t>or </a:t>
            </a:r>
            <a:r>
              <a:rPr lang="en-AU" sz="2000" b="1" dirty="0">
                <a:solidFill>
                  <a:schemeClr val="tx1">
                    <a:lumMod val="65000"/>
                    <a:lumOff val="35000"/>
                  </a:schemeClr>
                </a:solidFill>
              </a:rPr>
              <a:t>relative pronouns </a:t>
            </a:r>
            <a:r>
              <a:rPr lang="en-AU" sz="2000" dirty="0">
                <a:solidFill>
                  <a:schemeClr val="tx1">
                    <a:lumMod val="65000"/>
                    <a:lumOff val="35000"/>
                  </a:schemeClr>
                </a:solidFill>
              </a:rPr>
              <a:t>which turn an independent clause into a dependent clause. </a:t>
            </a:r>
            <a:br>
              <a:rPr lang="en-AU" sz="2000" dirty="0">
                <a:solidFill>
                  <a:schemeClr val="tx1">
                    <a:lumMod val="65000"/>
                    <a:lumOff val="35000"/>
                  </a:schemeClr>
                </a:solidFill>
              </a:rPr>
            </a:br>
            <a:br>
              <a:rPr lang="en-AU" sz="2000" dirty="0">
                <a:solidFill>
                  <a:schemeClr val="tx1">
                    <a:lumMod val="65000"/>
                    <a:lumOff val="35000"/>
                  </a:schemeClr>
                </a:solidFill>
              </a:rPr>
            </a:br>
            <a:r>
              <a:rPr lang="en-AU" sz="2000" dirty="0">
                <a:solidFill>
                  <a:schemeClr val="tx1">
                    <a:lumMod val="65000"/>
                    <a:lumOff val="35000"/>
                  </a:schemeClr>
                </a:solidFill>
              </a:rPr>
              <a:t>Subordinating conjunctions (A.A.A.W.W.U.B.B.I.S) include:  </a:t>
            </a:r>
            <a:br>
              <a:rPr lang="en-AU" sz="2000" dirty="0">
                <a:solidFill>
                  <a:schemeClr val="tx1">
                    <a:lumMod val="65000"/>
                    <a:lumOff val="35000"/>
                  </a:schemeClr>
                </a:solidFill>
              </a:rPr>
            </a:br>
            <a:r>
              <a:rPr lang="en-AU" sz="2000" dirty="0">
                <a:solidFill>
                  <a:schemeClr val="tx1">
                    <a:lumMod val="65000"/>
                    <a:lumOff val="35000"/>
                  </a:schemeClr>
                </a:solidFill>
              </a:rPr>
              <a:t>after, although, as, when, while, until, because, before, if, since. </a:t>
            </a:r>
            <a:br>
              <a:rPr lang="en-AU" sz="2000" dirty="0">
                <a:solidFill>
                  <a:schemeClr val="tx1">
                    <a:lumMod val="65000"/>
                    <a:lumOff val="35000"/>
                  </a:schemeClr>
                </a:solidFill>
              </a:rPr>
            </a:br>
            <a:br>
              <a:rPr lang="en-AU" sz="2000" dirty="0">
                <a:solidFill>
                  <a:schemeClr val="tx1">
                    <a:lumMod val="65000"/>
                    <a:lumOff val="35000"/>
                  </a:schemeClr>
                </a:solidFill>
              </a:rPr>
            </a:br>
            <a:r>
              <a:rPr lang="en-AU" sz="2000" dirty="0">
                <a:solidFill>
                  <a:schemeClr val="tx1">
                    <a:lumMod val="65000"/>
                    <a:lumOff val="35000"/>
                  </a:schemeClr>
                </a:solidFill>
              </a:rPr>
              <a:t>Relative pronouns include: </a:t>
            </a:r>
            <a:br>
              <a:rPr lang="en-AU" sz="2000" dirty="0">
                <a:solidFill>
                  <a:schemeClr val="tx1">
                    <a:lumMod val="65000"/>
                    <a:lumOff val="35000"/>
                  </a:schemeClr>
                </a:solidFill>
              </a:rPr>
            </a:br>
            <a:r>
              <a:rPr lang="en-AU" sz="2000" dirty="0">
                <a:solidFill>
                  <a:schemeClr val="tx1">
                    <a:lumMod val="65000"/>
                    <a:lumOff val="35000"/>
                  </a:schemeClr>
                </a:solidFill>
              </a:rPr>
              <a:t>who, that, which, when, where, whose, whoever, whom, whomever</a:t>
            </a:r>
          </a:p>
        </p:txBody>
      </p:sp>
    </p:spTree>
    <p:extLst>
      <p:ext uri="{BB962C8B-B14F-4D97-AF65-F5344CB8AC3E}">
        <p14:creationId xmlns:p14="http://schemas.microsoft.com/office/powerpoint/2010/main" val="12302966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26AED7-9D60-0640-868C-C70C4DF0D486}"/>
              </a:ext>
            </a:extLst>
          </p:cNvPr>
          <p:cNvSpPr>
            <a:spLocks noGrp="1"/>
          </p:cNvSpPr>
          <p:nvPr>
            <p:ph type="title"/>
          </p:nvPr>
        </p:nvSpPr>
        <p:spPr/>
        <p:txBody>
          <a:bodyPr/>
          <a:lstStyle/>
          <a:p>
            <a:r>
              <a:rPr lang="en-AU" dirty="0"/>
              <a:t>Simple sentences</a:t>
            </a:r>
          </a:p>
        </p:txBody>
      </p:sp>
      <p:sp>
        <p:nvSpPr>
          <p:cNvPr id="3" name="Content Placeholder 2">
            <a:extLst>
              <a:ext uri="{FF2B5EF4-FFF2-40B4-BE49-F238E27FC236}">
                <a16:creationId xmlns:a16="http://schemas.microsoft.com/office/drawing/2014/main" id="{804FF86A-F26F-D348-9FA2-025442E7560C}"/>
              </a:ext>
            </a:extLst>
          </p:cNvPr>
          <p:cNvSpPr>
            <a:spLocks noGrp="1"/>
          </p:cNvSpPr>
          <p:nvPr>
            <p:ph idx="1"/>
          </p:nvPr>
        </p:nvSpPr>
        <p:spPr>
          <a:xfrm>
            <a:off x="1144101" y="1632470"/>
            <a:ext cx="10178322" cy="4494545"/>
          </a:xfrm>
        </p:spPr>
        <p:txBody>
          <a:bodyPr>
            <a:normAutofit fontScale="92500" lnSpcReduction="10000"/>
          </a:bodyPr>
          <a:lstStyle/>
          <a:p>
            <a:pPr marL="0" indent="0">
              <a:buNone/>
            </a:pPr>
            <a:r>
              <a:rPr lang="en-AU" sz="2200" dirty="0"/>
              <a:t>A simple sentence is one </a:t>
            </a:r>
            <a:r>
              <a:rPr lang="en-AU" sz="2200" dirty="0">
                <a:solidFill>
                  <a:srgbClr val="7030A0"/>
                </a:solidFill>
              </a:rPr>
              <a:t>independent clause</a:t>
            </a:r>
            <a:r>
              <a:rPr lang="en-AU" sz="2200" dirty="0"/>
              <a:t>. It's one idea, or a finished thought. </a:t>
            </a:r>
            <a:br>
              <a:rPr lang="en-AU" sz="2200" dirty="0"/>
            </a:br>
            <a:br>
              <a:rPr lang="en-AU" sz="2200" dirty="0"/>
            </a:br>
            <a:r>
              <a:rPr lang="en-AU" sz="2200" dirty="0"/>
              <a:t>Examples:                                                                                 1 clause</a:t>
            </a:r>
            <a:br>
              <a:rPr lang="en-AU" sz="2200" dirty="0"/>
            </a:br>
            <a:r>
              <a:rPr lang="en-AU" sz="2200" dirty="0">
                <a:solidFill>
                  <a:srgbClr val="7030A0"/>
                </a:solidFill>
              </a:rPr>
              <a:t>I went to the shop</a:t>
            </a:r>
            <a:r>
              <a:rPr lang="en-AU" sz="2200" dirty="0"/>
              <a:t>.                                                               [I went to the shop]. </a:t>
            </a:r>
            <a:br>
              <a:rPr lang="en-AU" sz="2200" dirty="0"/>
            </a:br>
            <a:r>
              <a:rPr lang="en-AU" sz="2200" dirty="0">
                <a:solidFill>
                  <a:srgbClr val="7030A0"/>
                </a:solidFill>
              </a:rPr>
              <a:t>I bought some milk</a:t>
            </a:r>
            <a:r>
              <a:rPr lang="en-AU" sz="2200" dirty="0"/>
              <a:t>.                                                              [I bought some milk].</a:t>
            </a:r>
            <a:br>
              <a:rPr lang="en-AU" sz="2200" dirty="0"/>
            </a:br>
            <a:br>
              <a:rPr lang="en-AU" sz="2200" dirty="0"/>
            </a:br>
            <a:r>
              <a:rPr lang="en-AU" sz="2600" dirty="0"/>
              <a:t>Formula:</a:t>
            </a:r>
            <a:br>
              <a:rPr lang="en-AU" sz="2600" dirty="0"/>
            </a:br>
            <a:r>
              <a:rPr lang="en-AU" sz="2600" i="1" dirty="0"/>
              <a:t>1 independent clause = simple sentence</a:t>
            </a:r>
            <a:br>
              <a:rPr lang="en-AU" sz="2200" dirty="0"/>
            </a:br>
            <a:br>
              <a:rPr lang="en-AU" sz="2200" dirty="0"/>
            </a:br>
            <a:r>
              <a:rPr lang="en-AU" sz="2200" dirty="0"/>
              <a:t>A simple sentence can be short, or long:</a:t>
            </a:r>
            <a:br>
              <a:rPr lang="en-AU" sz="2200" dirty="0"/>
            </a:br>
            <a:r>
              <a:rPr lang="en-AU" sz="2200" dirty="0"/>
              <a:t>The incessant ticking and chiming echoed off the weathered walls of the clock repair shop.</a:t>
            </a:r>
            <a:br>
              <a:rPr lang="en-AU" sz="2200" dirty="0"/>
            </a:br>
            <a:r>
              <a:rPr lang="en-AU" sz="2200" dirty="0"/>
              <a:t>A simple striking quality of this passage, and indeed of this whole volume, is its beautifully compressed, poetic language. </a:t>
            </a:r>
            <a:br>
              <a:rPr lang="en-AU" dirty="0"/>
            </a:br>
            <a:endParaRPr lang="en-AU" dirty="0"/>
          </a:p>
        </p:txBody>
      </p:sp>
    </p:spTree>
    <p:extLst>
      <p:ext uri="{BB962C8B-B14F-4D97-AF65-F5344CB8AC3E}">
        <p14:creationId xmlns:p14="http://schemas.microsoft.com/office/powerpoint/2010/main" val="185591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B7C3E-FC62-8F4A-8B65-6E4C17E0FDB0}"/>
              </a:ext>
            </a:extLst>
          </p:cNvPr>
          <p:cNvSpPr>
            <a:spLocks noGrp="1"/>
          </p:cNvSpPr>
          <p:nvPr>
            <p:ph type="title"/>
          </p:nvPr>
        </p:nvSpPr>
        <p:spPr/>
        <p:txBody>
          <a:bodyPr/>
          <a:lstStyle/>
          <a:p>
            <a:r>
              <a:rPr lang="en-AU" dirty="0"/>
              <a:t>Compound sentences</a:t>
            </a:r>
          </a:p>
        </p:txBody>
      </p:sp>
      <p:sp>
        <p:nvSpPr>
          <p:cNvPr id="3" name="Content Placeholder 2">
            <a:extLst>
              <a:ext uri="{FF2B5EF4-FFF2-40B4-BE49-F238E27FC236}">
                <a16:creationId xmlns:a16="http://schemas.microsoft.com/office/drawing/2014/main" id="{0FC683B4-DF4E-D548-8173-36F4B782523D}"/>
              </a:ext>
            </a:extLst>
          </p:cNvPr>
          <p:cNvSpPr>
            <a:spLocks noGrp="1"/>
          </p:cNvSpPr>
          <p:nvPr>
            <p:ph idx="1"/>
          </p:nvPr>
        </p:nvSpPr>
        <p:spPr>
          <a:xfrm>
            <a:off x="888607" y="1333185"/>
            <a:ext cx="10904463" cy="4489301"/>
          </a:xfrm>
        </p:spPr>
        <p:txBody>
          <a:bodyPr>
            <a:normAutofit fontScale="92500" lnSpcReduction="10000"/>
          </a:bodyPr>
          <a:lstStyle/>
          <a:p>
            <a:pPr marL="0" indent="0">
              <a:buNone/>
            </a:pPr>
            <a:r>
              <a:rPr lang="en-AU" sz="2200" dirty="0"/>
              <a:t>A compound sentence is made up of two </a:t>
            </a:r>
            <a:r>
              <a:rPr lang="en-AU" sz="2200" dirty="0">
                <a:solidFill>
                  <a:srgbClr val="7030A0"/>
                </a:solidFill>
              </a:rPr>
              <a:t>independent clauses</a:t>
            </a:r>
            <a:r>
              <a:rPr lang="en-AU" sz="2200" dirty="0"/>
              <a:t>. It can be joined by a coordinating conjunction, or punctuation. </a:t>
            </a:r>
            <a:br>
              <a:rPr lang="en-AU" dirty="0"/>
            </a:br>
            <a:br>
              <a:rPr lang="en-AU" dirty="0"/>
            </a:br>
            <a:r>
              <a:rPr lang="en-AU" sz="2200" dirty="0"/>
              <a:t>Examples:</a:t>
            </a:r>
            <a:br>
              <a:rPr lang="en-AU" sz="2200" dirty="0"/>
            </a:br>
            <a:r>
              <a:rPr lang="en-AU" sz="2200" dirty="0">
                <a:solidFill>
                  <a:srgbClr val="7030A0"/>
                </a:solidFill>
              </a:rPr>
              <a:t>I went to the shop </a:t>
            </a:r>
            <a:r>
              <a:rPr lang="en-AU" sz="2200" dirty="0"/>
              <a:t>and </a:t>
            </a:r>
            <a:r>
              <a:rPr lang="en-AU" sz="2200" dirty="0">
                <a:solidFill>
                  <a:srgbClr val="7030A0"/>
                </a:solidFill>
              </a:rPr>
              <a:t>I bought some milk</a:t>
            </a:r>
            <a:r>
              <a:rPr lang="en-AU" sz="2200" dirty="0"/>
              <a:t>.       [I went to the shop]  conjunction  [I bought some milk]. </a:t>
            </a:r>
            <a:br>
              <a:rPr lang="en-AU" sz="2200" dirty="0"/>
            </a:br>
            <a:r>
              <a:rPr lang="en-AU" sz="2200" dirty="0">
                <a:solidFill>
                  <a:srgbClr val="7030A0"/>
                </a:solidFill>
              </a:rPr>
              <a:t>I went to the shop </a:t>
            </a:r>
            <a:r>
              <a:rPr lang="en-AU" sz="2200" dirty="0"/>
              <a:t>but </a:t>
            </a:r>
            <a:r>
              <a:rPr lang="en-AU" sz="2200" dirty="0">
                <a:solidFill>
                  <a:srgbClr val="7030A0"/>
                </a:solidFill>
              </a:rPr>
              <a:t>there was no juice</a:t>
            </a:r>
            <a:r>
              <a:rPr lang="en-AU" sz="2200" dirty="0"/>
              <a:t>.         [I went to the shop]  conjunction  [There was no juice].</a:t>
            </a:r>
            <a:br>
              <a:rPr lang="en-AU" sz="1800" dirty="0"/>
            </a:br>
            <a:br>
              <a:rPr lang="en-AU" sz="1800" dirty="0"/>
            </a:br>
            <a:r>
              <a:rPr lang="en-AU" sz="2400" i="1" dirty="0"/>
              <a:t>Formula:</a:t>
            </a:r>
            <a:br>
              <a:rPr lang="en-AU" sz="2400" i="1" dirty="0"/>
            </a:br>
            <a:r>
              <a:rPr lang="en-AU" sz="2400" i="1" dirty="0"/>
              <a:t>1 independent clause  + coordinating conjunction or punctuation + 1 independent clause = compound sentence.</a:t>
            </a:r>
          </a:p>
          <a:p>
            <a:pPr marL="0" indent="0">
              <a:buNone/>
            </a:pPr>
            <a:endParaRPr lang="en-AU" sz="2200" i="1" dirty="0"/>
          </a:p>
          <a:p>
            <a:pPr marL="0" indent="0">
              <a:buNone/>
            </a:pPr>
            <a:r>
              <a:rPr lang="en-AU" sz="2200" dirty="0"/>
              <a:t>Coordinating conjunctions are used to connect two independent clauses. They can be remembered by "FANBOYS": </a:t>
            </a:r>
          </a:p>
        </p:txBody>
      </p:sp>
      <p:sp>
        <p:nvSpPr>
          <p:cNvPr id="4" name="Rectangle 3">
            <a:extLst>
              <a:ext uri="{FF2B5EF4-FFF2-40B4-BE49-F238E27FC236}">
                <a16:creationId xmlns:a16="http://schemas.microsoft.com/office/drawing/2014/main" id="{4346D06C-D6DB-C642-B6E4-B5B378C20C51}"/>
              </a:ext>
            </a:extLst>
          </p:cNvPr>
          <p:cNvSpPr/>
          <p:nvPr/>
        </p:nvSpPr>
        <p:spPr>
          <a:xfrm>
            <a:off x="4312023" y="5382612"/>
            <a:ext cx="6096000" cy="1323439"/>
          </a:xfrm>
          <a:prstGeom prst="rect">
            <a:avLst/>
          </a:prstGeom>
        </p:spPr>
        <p:txBody>
          <a:bodyPr>
            <a:spAutoFit/>
          </a:bodyPr>
          <a:lstStyle/>
          <a:p>
            <a:r>
              <a:rPr lang="en-AU" sz="2000" dirty="0">
                <a:solidFill>
                  <a:schemeClr val="tx1">
                    <a:lumMod val="65000"/>
                    <a:lumOff val="35000"/>
                  </a:schemeClr>
                </a:solidFill>
              </a:rPr>
              <a:t>F  – for               B  – but</a:t>
            </a:r>
          </a:p>
          <a:p>
            <a:r>
              <a:rPr lang="en-AU" sz="2000" dirty="0">
                <a:solidFill>
                  <a:schemeClr val="tx1">
                    <a:lumMod val="65000"/>
                    <a:lumOff val="35000"/>
                  </a:schemeClr>
                </a:solidFill>
              </a:rPr>
              <a:t>A – and              O – or</a:t>
            </a:r>
          </a:p>
          <a:p>
            <a:r>
              <a:rPr lang="en-AU" sz="2000" dirty="0">
                <a:solidFill>
                  <a:schemeClr val="tx1">
                    <a:lumMod val="65000"/>
                    <a:lumOff val="35000"/>
                  </a:schemeClr>
                </a:solidFill>
              </a:rPr>
              <a:t>N – nor              Y  – yet</a:t>
            </a:r>
          </a:p>
          <a:p>
            <a:r>
              <a:rPr lang="en-AU" sz="2000" dirty="0">
                <a:solidFill>
                  <a:schemeClr val="tx1">
                    <a:lumMod val="65000"/>
                    <a:lumOff val="35000"/>
                  </a:schemeClr>
                </a:solidFill>
              </a:rPr>
              <a:t>                          S  – so</a:t>
            </a:r>
          </a:p>
        </p:txBody>
      </p:sp>
    </p:spTree>
    <p:extLst>
      <p:ext uri="{BB962C8B-B14F-4D97-AF65-F5344CB8AC3E}">
        <p14:creationId xmlns:p14="http://schemas.microsoft.com/office/powerpoint/2010/main" val="12072466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34BC1-E4B2-424A-BF11-7FAC646C6687}"/>
              </a:ext>
            </a:extLst>
          </p:cNvPr>
          <p:cNvSpPr>
            <a:spLocks noGrp="1"/>
          </p:cNvSpPr>
          <p:nvPr>
            <p:ph type="title"/>
          </p:nvPr>
        </p:nvSpPr>
        <p:spPr/>
        <p:txBody>
          <a:bodyPr/>
          <a:lstStyle/>
          <a:p>
            <a:r>
              <a:rPr lang="en-AU" dirty="0"/>
              <a:t>Complex sentences</a:t>
            </a:r>
          </a:p>
        </p:txBody>
      </p:sp>
      <p:sp>
        <p:nvSpPr>
          <p:cNvPr id="3" name="Content Placeholder 2">
            <a:extLst>
              <a:ext uri="{FF2B5EF4-FFF2-40B4-BE49-F238E27FC236}">
                <a16:creationId xmlns:a16="http://schemas.microsoft.com/office/drawing/2014/main" id="{D2098C70-1318-924F-A229-281FD1C99F0A}"/>
              </a:ext>
            </a:extLst>
          </p:cNvPr>
          <p:cNvSpPr>
            <a:spLocks noGrp="1"/>
          </p:cNvSpPr>
          <p:nvPr>
            <p:ph idx="1"/>
          </p:nvPr>
        </p:nvSpPr>
        <p:spPr>
          <a:xfrm>
            <a:off x="1006839" y="1371601"/>
            <a:ext cx="10813126" cy="4507992"/>
          </a:xfrm>
        </p:spPr>
        <p:txBody>
          <a:bodyPr>
            <a:normAutofit/>
          </a:bodyPr>
          <a:lstStyle/>
          <a:p>
            <a:pPr marL="0" indent="0">
              <a:buNone/>
            </a:pPr>
            <a:r>
              <a:rPr lang="en-AU" dirty="0"/>
              <a:t>A complex sentence is made up of one </a:t>
            </a:r>
            <a:r>
              <a:rPr lang="en-AU" dirty="0">
                <a:solidFill>
                  <a:srgbClr val="7030A0"/>
                </a:solidFill>
              </a:rPr>
              <a:t>independent clause</a:t>
            </a:r>
            <a:r>
              <a:rPr lang="en-AU" dirty="0"/>
              <a:t>, and one or more </a:t>
            </a:r>
            <a:r>
              <a:rPr lang="en-AU" dirty="0">
                <a:solidFill>
                  <a:schemeClr val="accent1">
                    <a:lumMod val="75000"/>
                  </a:schemeClr>
                </a:solidFill>
              </a:rPr>
              <a:t>dependent clauses</a:t>
            </a:r>
            <a:r>
              <a:rPr lang="en-AU" dirty="0"/>
              <a:t>. </a:t>
            </a:r>
            <a:br>
              <a:rPr lang="en-AU" dirty="0"/>
            </a:br>
            <a:br>
              <a:rPr lang="en-AU" dirty="0"/>
            </a:br>
            <a:r>
              <a:rPr lang="en-AU" dirty="0"/>
              <a:t>​Examples:                                                                         Dependent                        Independent</a:t>
            </a:r>
            <a:br>
              <a:rPr lang="en-AU" dirty="0"/>
            </a:br>
            <a:r>
              <a:rPr lang="en-AU" dirty="0">
                <a:solidFill>
                  <a:schemeClr val="accent1">
                    <a:lumMod val="75000"/>
                  </a:schemeClr>
                </a:solidFill>
              </a:rPr>
              <a:t>Because there was no juice</a:t>
            </a:r>
            <a:r>
              <a:rPr lang="en-AU" dirty="0"/>
              <a:t>, </a:t>
            </a:r>
            <a:r>
              <a:rPr lang="en-AU" dirty="0">
                <a:solidFill>
                  <a:srgbClr val="7030A0"/>
                </a:solidFill>
              </a:rPr>
              <a:t>I bought some milk</a:t>
            </a:r>
            <a:r>
              <a:rPr lang="en-AU" dirty="0"/>
              <a:t>.       [Because there was no juice],      [I bought milk].</a:t>
            </a:r>
            <a:br>
              <a:rPr lang="en-AU" dirty="0"/>
            </a:br>
            <a:r>
              <a:rPr lang="en-AU" dirty="0">
                <a:solidFill>
                  <a:schemeClr val="accent1">
                    <a:lumMod val="75000"/>
                  </a:schemeClr>
                </a:solidFill>
              </a:rPr>
              <a:t>When she has free time</a:t>
            </a:r>
            <a:r>
              <a:rPr lang="en-AU" dirty="0"/>
              <a:t>, </a:t>
            </a:r>
            <a:r>
              <a:rPr lang="en-AU" dirty="0">
                <a:solidFill>
                  <a:srgbClr val="7030A0"/>
                </a:solidFill>
              </a:rPr>
              <a:t>she bakes cakes</a:t>
            </a:r>
            <a:r>
              <a:rPr lang="en-AU" dirty="0"/>
              <a:t>.                 [When she has free time],        [she bakes cakes].</a:t>
            </a:r>
            <a:br>
              <a:rPr lang="en-AU" dirty="0"/>
            </a:br>
            <a:br>
              <a:rPr lang="en-AU" dirty="0"/>
            </a:br>
            <a:r>
              <a:rPr lang="en-AU" sz="2200" i="1" dirty="0"/>
              <a:t>Formula:</a:t>
            </a:r>
            <a:br>
              <a:rPr lang="en-AU" sz="2200" i="1" dirty="0"/>
            </a:br>
            <a:r>
              <a:rPr lang="en-AU" sz="2200" i="1" dirty="0"/>
              <a:t>1 independent clause + 1 dependent clause with a subordinating conjunction or relative pronoun  </a:t>
            </a:r>
          </a:p>
          <a:p>
            <a:pPr marL="0" indent="0">
              <a:buNone/>
            </a:pPr>
            <a:r>
              <a:rPr lang="en-AU" sz="2200" i="1" dirty="0"/>
              <a:t>= complex sentence</a:t>
            </a:r>
          </a:p>
          <a:p>
            <a:pPr marL="0" indent="0">
              <a:buNone/>
            </a:pPr>
            <a:endParaRPr lang="en-AU" i="1" dirty="0"/>
          </a:p>
          <a:p>
            <a:pPr marL="0" indent="0">
              <a:buNone/>
            </a:pPr>
            <a:r>
              <a:rPr lang="en-AU" i="1" dirty="0"/>
              <a:t>Dependent clauses use our subordinating conjunctions (A.A.A.W.W.U.B.I.S.) or relative pronouns. </a:t>
            </a:r>
            <a:br>
              <a:rPr lang="en-AU" dirty="0"/>
            </a:br>
            <a:endParaRPr lang="en-AU" dirty="0"/>
          </a:p>
        </p:txBody>
      </p:sp>
    </p:spTree>
    <p:extLst>
      <p:ext uri="{BB962C8B-B14F-4D97-AF65-F5344CB8AC3E}">
        <p14:creationId xmlns:p14="http://schemas.microsoft.com/office/powerpoint/2010/main" val="6538188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04C917-68F0-654F-8D6A-A041B8D53C6B}"/>
              </a:ext>
            </a:extLst>
          </p:cNvPr>
          <p:cNvSpPr>
            <a:spLocks noGrp="1"/>
          </p:cNvSpPr>
          <p:nvPr>
            <p:ph type="title"/>
          </p:nvPr>
        </p:nvSpPr>
        <p:spPr/>
        <p:txBody>
          <a:bodyPr/>
          <a:lstStyle/>
          <a:p>
            <a:r>
              <a:rPr lang="en-AU" dirty="0"/>
              <a:t>Relative clauses</a:t>
            </a:r>
          </a:p>
        </p:txBody>
      </p:sp>
      <p:sp>
        <p:nvSpPr>
          <p:cNvPr id="3" name="Content Placeholder 2">
            <a:extLst>
              <a:ext uri="{FF2B5EF4-FFF2-40B4-BE49-F238E27FC236}">
                <a16:creationId xmlns:a16="http://schemas.microsoft.com/office/drawing/2014/main" id="{836C0D8D-B90A-5149-9A09-14C0853743CF}"/>
              </a:ext>
            </a:extLst>
          </p:cNvPr>
          <p:cNvSpPr>
            <a:spLocks noGrp="1"/>
          </p:cNvSpPr>
          <p:nvPr>
            <p:ph idx="1"/>
          </p:nvPr>
        </p:nvSpPr>
        <p:spPr>
          <a:xfrm>
            <a:off x="1251678" y="1554417"/>
            <a:ext cx="10178322" cy="4187477"/>
          </a:xfrm>
        </p:spPr>
        <p:txBody>
          <a:bodyPr>
            <a:normAutofit/>
          </a:bodyPr>
          <a:lstStyle/>
          <a:p>
            <a:pPr marL="0" indent="0">
              <a:buNone/>
            </a:pPr>
            <a:r>
              <a:rPr lang="en-AU" dirty="0"/>
              <a:t>Relative clauses are dependent clauses beginning with relative pronouns: </a:t>
            </a:r>
            <a:br>
              <a:rPr lang="en-AU" dirty="0"/>
            </a:br>
            <a:r>
              <a:rPr lang="en-AU" dirty="0"/>
              <a:t>who, that, which, when, where, whose, whoever, whom, whomever</a:t>
            </a:r>
            <a:br>
              <a:rPr lang="en-AU" dirty="0"/>
            </a:br>
            <a:br>
              <a:rPr lang="en-AU" dirty="0"/>
            </a:br>
            <a:r>
              <a:rPr lang="en-AU" dirty="0"/>
              <a:t>Relative clauses follow the word they describe, and do not make sense on their own. They are used to give more information: </a:t>
            </a:r>
            <a:br>
              <a:rPr lang="en-AU" dirty="0"/>
            </a:br>
            <a:br>
              <a:rPr lang="en-AU" dirty="0"/>
            </a:br>
            <a:r>
              <a:rPr lang="en-AU" dirty="0"/>
              <a:t>Simple sentence: </a:t>
            </a:r>
            <a:r>
              <a:rPr lang="en-AU" dirty="0">
                <a:solidFill>
                  <a:srgbClr val="7030A0"/>
                </a:solidFill>
              </a:rPr>
              <a:t>I like pizza</a:t>
            </a:r>
            <a:r>
              <a:rPr lang="en-AU" dirty="0"/>
              <a:t>.      </a:t>
            </a:r>
            <a:br>
              <a:rPr lang="en-AU" dirty="0"/>
            </a:br>
            <a:r>
              <a:rPr lang="en-AU" dirty="0"/>
              <a:t>Complex sentence: </a:t>
            </a:r>
            <a:r>
              <a:rPr lang="en-AU" dirty="0">
                <a:solidFill>
                  <a:srgbClr val="7030A0"/>
                </a:solidFill>
              </a:rPr>
              <a:t>I like pizza </a:t>
            </a:r>
            <a:r>
              <a:rPr lang="en-AU" b="1" dirty="0">
                <a:solidFill>
                  <a:schemeClr val="accent1">
                    <a:lumMod val="75000"/>
                  </a:schemeClr>
                </a:solidFill>
              </a:rPr>
              <a:t>that</a:t>
            </a:r>
            <a:r>
              <a:rPr lang="en-AU" dirty="0">
                <a:solidFill>
                  <a:schemeClr val="accent1">
                    <a:lumMod val="75000"/>
                  </a:schemeClr>
                </a:solidFill>
              </a:rPr>
              <a:t> has pineapple on it</a:t>
            </a:r>
            <a:r>
              <a:rPr lang="en-AU" dirty="0"/>
              <a:t>.</a:t>
            </a:r>
            <a:br>
              <a:rPr lang="en-AU" dirty="0"/>
            </a:br>
            <a:r>
              <a:rPr lang="en-AU" dirty="0"/>
              <a:t>Relative clause: </a:t>
            </a:r>
            <a:r>
              <a:rPr lang="en-AU" b="1" dirty="0">
                <a:solidFill>
                  <a:schemeClr val="accent1">
                    <a:lumMod val="75000"/>
                  </a:schemeClr>
                </a:solidFill>
              </a:rPr>
              <a:t>that</a:t>
            </a:r>
            <a:r>
              <a:rPr lang="en-AU" dirty="0">
                <a:solidFill>
                  <a:schemeClr val="accent1">
                    <a:lumMod val="75000"/>
                  </a:schemeClr>
                </a:solidFill>
              </a:rPr>
              <a:t> has pineapple on it</a:t>
            </a:r>
            <a:r>
              <a:rPr lang="en-AU" dirty="0"/>
              <a:t>.</a:t>
            </a:r>
          </a:p>
          <a:p>
            <a:pPr marL="0" indent="0">
              <a:buNone/>
            </a:pPr>
            <a:endParaRPr lang="en-AU" dirty="0"/>
          </a:p>
          <a:p>
            <a:pPr marL="0" indent="0">
              <a:buNone/>
            </a:pPr>
            <a:r>
              <a:rPr lang="en-AU" dirty="0"/>
              <a:t>“That” is our relative pronoun. </a:t>
            </a:r>
          </a:p>
        </p:txBody>
      </p:sp>
    </p:spTree>
    <p:extLst>
      <p:ext uri="{BB962C8B-B14F-4D97-AF65-F5344CB8AC3E}">
        <p14:creationId xmlns:p14="http://schemas.microsoft.com/office/powerpoint/2010/main" val="1663749941"/>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0B082E"/>
      </a:dk2>
      <a:lt2>
        <a:srgbClr val="F3F3F2"/>
      </a:lt2>
      <a:accent1>
        <a:srgbClr val="62B4C6"/>
      </a:accent1>
      <a:accent2>
        <a:srgbClr val="1B376E"/>
      </a:accent2>
      <a:accent3>
        <a:srgbClr val="9EBE55"/>
      </a:accent3>
      <a:accent4>
        <a:srgbClr val="C65E5E"/>
      </a:accent4>
      <a:accent5>
        <a:srgbClr val="D3BA55"/>
      </a:accent5>
      <a:accent6>
        <a:srgbClr val="96648A"/>
      </a:accent6>
      <a:hlink>
        <a:srgbClr val="62B4C6"/>
      </a:hlink>
      <a:folHlink>
        <a:srgbClr val="96648A"/>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D71F8F05-6246-47AF-9E68-E57F6C93F79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{83656394-2C1D-C348-99D8-385E7A14631A}tf10001071</Template>
  <TotalTime>71</TotalTime>
  <Words>1936</Words>
  <Application>Microsoft Macintosh PowerPoint</Application>
  <PresentationFormat>Widescreen</PresentationFormat>
  <Paragraphs>93</Paragraphs>
  <Slides>17</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Gill Sans MT</vt:lpstr>
      <vt:lpstr>Impact</vt:lpstr>
      <vt:lpstr>Raleway</vt:lpstr>
      <vt:lpstr>Badge</vt:lpstr>
      <vt:lpstr>Relative Clauses</vt:lpstr>
      <vt:lpstr>Clauses</vt:lpstr>
      <vt:lpstr>Independent clauses</vt:lpstr>
      <vt:lpstr>dependent clauses</vt:lpstr>
      <vt:lpstr>independent v dependent</vt:lpstr>
      <vt:lpstr>Simple sentences</vt:lpstr>
      <vt:lpstr>Compound sentences</vt:lpstr>
      <vt:lpstr>Complex sentences</vt:lpstr>
      <vt:lpstr>Relative clauses</vt:lpstr>
      <vt:lpstr>Relative clauses</vt:lpstr>
      <vt:lpstr>Embedded clause</vt:lpstr>
      <vt:lpstr>Embedded clause</vt:lpstr>
      <vt:lpstr>Interrupting clauses</vt:lpstr>
      <vt:lpstr>Interrupting clauses</vt:lpstr>
      <vt:lpstr>Interrupting clauses</vt:lpstr>
      <vt:lpstr>Embedded v Interrupting</vt:lpstr>
      <vt:lpstr>Embedded v Interrupting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Relative Clauses</dc:title>
  <dc:creator>Microsoft Office User</dc:creator>
  <cp:lastModifiedBy>Vause, Carly (Woodville High School)</cp:lastModifiedBy>
  <cp:revision>20</cp:revision>
  <dcterms:created xsi:type="dcterms:W3CDTF">2020-07-12T09:52:49Z</dcterms:created>
  <dcterms:modified xsi:type="dcterms:W3CDTF">2021-02-26T02:17:21Z</dcterms:modified>
</cp:coreProperties>
</file>