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28D6D2-9C31-48D7-A121-E85C13EF896A}">
  <a:tblStyle styleId="{EA28D6D2-9C31-48D7-A121-E85C13EF896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DBB7617-89C3-4664-9345-719C9C5CF093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38003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745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Content">
  <p:cSld name="4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3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4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859305" y="6423585"/>
            <a:ext cx="3316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Shape 140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Shape 148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dt" idx="10"/>
          </p:nvPr>
        </p:nvSpPr>
        <p:spPr>
          <a:xfrm>
            <a:off x="5212262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46481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8" name="Shape 15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>
            <a:spLocks noGrp="1"/>
          </p:cNvSpPr>
          <p:nvPr>
            <p:ph type="pic" idx="2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pic" idx="3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9" name="Shape 169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, Alt.">
  <p:cSld name="3 Pictures with Caption, Alt.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E3A09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" name="Shape 2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1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1" name="Shape 201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Shape 38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, Alt.">
  <p:cSld name="Title and Content, Alt.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Shape 54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4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2 Pictures">
  <p:cSld name="Title Slide with 2 Pictur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286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6858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144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43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7950" marR="0" lvl="5" indent="-234950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603375" marR="0" lvl="6" indent="-23177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830388" marR="0" lvl="7" indent="-230188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4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575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900"/>
              <a:buFont typeface="Noto Sans Symbols"/>
              <a:buChar char="■"/>
              <a:defRPr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762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Char char="■"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71462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675"/>
              <a:buFont typeface="Noto Sans Symbols"/>
              <a:buChar char="■"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146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Char char="■"/>
              <a:defRPr sz="9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4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rgbClr val="B9CDCD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E3A09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E3A09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317500" y="4624668"/>
            <a:ext cx="85217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A8422A"/>
              </a:buClr>
              <a:buFont typeface="Arial"/>
              <a:buNone/>
            </a:pPr>
            <a:r>
              <a:rPr lang="en-US" sz="3800" b="0" i="0" u="none" strike="noStrike" cap="none" dirty="0">
                <a:solidFill>
                  <a:srgbClr val="A8422A"/>
                </a:solidFill>
                <a:latin typeface="Arial"/>
                <a:ea typeface="Arial"/>
                <a:cs typeface="Arial"/>
                <a:sym typeface="Arial"/>
              </a:rPr>
              <a:t>Asking </a:t>
            </a:r>
            <a:r>
              <a:rPr lang="en-US" sz="3800" b="0" i="1" u="sng" strike="noStrike" cap="none" dirty="0">
                <a:solidFill>
                  <a:srgbClr val="A8422A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3800" b="0" i="1" u="sng" strike="noStrike" cap="none" dirty="0" smtClean="0">
                <a:solidFill>
                  <a:srgbClr val="A8422A"/>
                </a:solidFill>
                <a:latin typeface="Arial"/>
                <a:ea typeface="Arial"/>
                <a:cs typeface="Arial"/>
                <a:sym typeface="Arial"/>
              </a:rPr>
              <a:t>right</a:t>
            </a:r>
            <a:r>
              <a:rPr lang="en-US" sz="3800" dirty="0">
                <a:solidFill>
                  <a:srgbClr val="A8422A"/>
                </a:solidFill>
              </a:rPr>
              <a:t> </a:t>
            </a:r>
            <a:r>
              <a:rPr lang="en-US" sz="3800" b="0" i="0" u="none" strike="noStrike" cap="none" dirty="0" smtClean="0">
                <a:solidFill>
                  <a:srgbClr val="A8422A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 sz="3800" b="0" i="0" u="none" strike="noStrike" cap="none" dirty="0">
              <a:solidFill>
                <a:srgbClr val="A8422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subTitle" idx="1"/>
          </p:nvPr>
        </p:nvSpPr>
        <p:spPr>
          <a:xfrm>
            <a:off x="4230547" y="5562599"/>
            <a:ext cx="4608653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1400" b="0" i="0" u="none" strike="noStrike" cap="none" dirty="0" smtClean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Adapted from a 2014 TSC resource by Valerie Isakova</a:t>
            </a:r>
            <a:endParaRPr sz="14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BEFORE YOU WRITE ANY Q’s…</a:t>
            </a:r>
            <a:endParaRPr sz="3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✓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Find out what you already know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✓"/>
            </a:pPr>
            <a:r>
              <a:rPr lang="en-US" sz="32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Decide what you want to find out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✓"/>
            </a:pPr>
            <a:r>
              <a:rPr lang="en-US" sz="3200" b="0" i="0" u="none" strike="noStrike" cap="none" dirty="0" smtClean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Decide </a:t>
            </a:r>
            <a:r>
              <a:rPr lang="en-US" sz="32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which </a:t>
            </a:r>
            <a:r>
              <a:rPr lang="en-US" sz="3200" b="0" i="0" u="sng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type of questions</a:t>
            </a:r>
            <a:r>
              <a:rPr lang="en-US" sz="3200" b="0" i="0" u="none" strike="noStrike" cap="none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would best suit the information you want to get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TYPES OF QUESTIONS</a:t>
            </a: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Different types of questions have different </a:t>
            </a:r>
            <a:r>
              <a:rPr lang="en-US" sz="20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purposes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&amp; require </a:t>
            </a:r>
            <a:r>
              <a:rPr lang="en-US" sz="20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different answers</a:t>
            </a:r>
            <a:endParaRPr sz="2000" b="0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CLOSED QUESTIONS</a:t>
            </a:r>
            <a:endParaRPr sz="3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661963" y="1403827"/>
            <a:ext cx="755631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solidFill>
                  <a:schemeClr val="dk1"/>
                </a:solidFill>
              </a:rPr>
              <a:t>For an interview: </a:t>
            </a:r>
            <a:r>
              <a:rPr lang="en-US" sz="2400" dirty="0" smtClean="0">
                <a:solidFill>
                  <a:schemeClr val="dk1"/>
                </a:solidFill>
                <a:sym typeface="Arial"/>
              </a:rPr>
              <a:t>Ask </a:t>
            </a:r>
            <a:r>
              <a:rPr lang="en-US" sz="2400" dirty="0">
                <a:solidFill>
                  <a:schemeClr val="dk1"/>
                </a:solidFill>
                <a:sym typeface="Arial"/>
              </a:rPr>
              <a:t>only </a:t>
            </a:r>
            <a:r>
              <a:rPr lang="en-US" sz="2400" u="sng" dirty="0">
                <a:solidFill>
                  <a:schemeClr val="dk1"/>
                </a:solidFill>
                <a:sym typeface="Arial"/>
              </a:rPr>
              <a:t>a few</a:t>
            </a:r>
            <a:r>
              <a:rPr lang="en-US" sz="2400" dirty="0">
                <a:solidFill>
                  <a:schemeClr val="dk1"/>
                </a:solidFill>
                <a:sym typeface="Arial"/>
              </a:rPr>
              <a:t> closed </a:t>
            </a:r>
            <a:r>
              <a:rPr lang="en-US" sz="2400" dirty="0" smtClean="0">
                <a:solidFill>
                  <a:schemeClr val="dk1"/>
                </a:solidFill>
                <a:sym typeface="Arial"/>
              </a:rPr>
              <a:t>questions.</a:t>
            </a:r>
            <a:br>
              <a:rPr lang="en-US" sz="2400" dirty="0" smtClean="0">
                <a:solidFill>
                  <a:schemeClr val="dk1"/>
                </a:solidFill>
                <a:sym typeface="Arial"/>
              </a:rPr>
            </a:br>
            <a:r>
              <a:rPr lang="en-US" sz="2400" dirty="0" smtClean="0">
                <a:solidFill>
                  <a:schemeClr val="dk1"/>
                </a:solidFill>
                <a:sym typeface="Arial"/>
              </a:rPr>
              <a:t>For Research Project: </a:t>
            </a:r>
            <a:r>
              <a:rPr lang="en-US" sz="2400" u="sng" dirty="0" smtClean="0">
                <a:solidFill>
                  <a:schemeClr val="dk1"/>
                </a:solidFill>
                <a:sym typeface="Arial"/>
              </a:rPr>
              <a:t>Don’t</a:t>
            </a:r>
            <a:r>
              <a:rPr lang="en-US" sz="2400" dirty="0" smtClean="0">
                <a:solidFill>
                  <a:schemeClr val="dk1"/>
                </a:solidFill>
                <a:sym typeface="Arial"/>
              </a:rPr>
              <a:t> use a closed question.</a:t>
            </a:r>
            <a:endParaRPr sz="1100" dirty="0"/>
          </a:p>
        </p:txBody>
      </p:sp>
      <p:sp>
        <p:nvSpPr>
          <p:cNvPr id="226" name="Shape 226"/>
          <p:cNvSpPr txBox="1"/>
          <p:nvPr/>
        </p:nvSpPr>
        <p:spPr>
          <a:xfrm>
            <a:off x="661963" y="2936055"/>
            <a:ext cx="7350125" cy="1200328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 that can be answered with a yes/no and a simple fact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7" name="Shape 227"/>
          <p:cNvGraphicFramePr/>
          <p:nvPr>
            <p:extLst>
              <p:ext uri="{D42A27DB-BD31-4B8C-83A1-F6EECF244321}">
                <p14:modId xmlns:p14="http://schemas.microsoft.com/office/powerpoint/2010/main" val="1754942373"/>
              </p:ext>
            </p:extLst>
          </p:nvPr>
        </p:nvGraphicFramePr>
        <p:xfrm>
          <a:off x="951331" y="4790874"/>
          <a:ext cx="7350125" cy="1371630"/>
        </p:xfrm>
        <a:graphic>
          <a:graphicData uri="http://schemas.openxmlformats.org/drawingml/2006/table">
            <a:tbl>
              <a:tblPr firstRow="1" bandRow="1">
                <a:noFill/>
                <a:tableStyleId>{EA28D6D2-9C31-48D7-A121-E85C13EF896A}</a:tableStyleId>
              </a:tblPr>
              <a:tblGrid>
                <a:gridCol w="541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1" u="none" strike="noStrike" cap="none" dirty="0"/>
                        <a:t>When were you born?</a:t>
                      </a:r>
                      <a:endParaRPr sz="24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dirty="0"/>
                        <a:t>In 1985</a:t>
                      </a:r>
                      <a:endParaRPr sz="24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i="1" dirty="0" smtClean="0"/>
                        <a:t>Do you think</a:t>
                      </a:r>
                      <a:r>
                        <a:rPr lang="en-US" sz="2400" i="1" baseline="0" dirty="0" smtClean="0"/>
                        <a:t> climate change exists?</a:t>
                      </a:r>
                      <a:endParaRPr sz="24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dirty="0" smtClean="0"/>
                        <a:t>Yes</a:t>
                      </a:r>
                      <a:endParaRPr sz="24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i="1" dirty="0" smtClean="0"/>
                        <a:t>Do you like sports?</a:t>
                      </a:r>
                      <a:endParaRPr sz="24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/>
                        <a:t>No</a:t>
                      </a:r>
                      <a:endParaRPr sz="24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OPEN-ENDED QUESTIONS</a:t>
            </a:r>
            <a:endParaRPr sz="3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845715" y="1305046"/>
            <a:ext cx="755631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3200"/>
            </a:pPr>
            <a:r>
              <a:rPr lang="en-AU" sz="2400" dirty="0">
                <a:solidFill>
                  <a:schemeClr val="dk1"/>
                </a:solidFill>
              </a:rPr>
              <a:t>For an interview: Ask </a:t>
            </a:r>
            <a:r>
              <a:rPr lang="en-AU" sz="2400" u="sng" dirty="0" smtClean="0">
                <a:solidFill>
                  <a:schemeClr val="dk1"/>
                </a:solidFill>
              </a:rPr>
              <a:t>many</a:t>
            </a:r>
            <a:r>
              <a:rPr lang="en-AU" sz="2400" dirty="0" smtClean="0">
                <a:solidFill>
                  <a:schemeClr val="dk1"/>
                </a:solidFill>
              </a:rPr>
              <a:t> open </a:t>
            </a:r>
            <a:r>
              <a:rPr lang="en-AU" sz="2400" dirty="0">
                <a:solidFill>
                  <a:schemeClr val="dk1"/>
                </a:solidFill>
              </a:rPr>
              <a:t>questions.</a:t>
            </a:r>
            <a:br>
              <a:rPr lang="en-AU" sz="2400" dirty="0">
                <a:solidFill>
                  <a:schemeClr val="dk1"/>
                </a:solidFill>
              </a:rPr>
            </a:br>
            <a:r>
              <a:rPr lang="en-AU" sz="2400" dirty="0">
                <a:solidFill>
                  <a:schemeClr val="dk1"/>
                </a:solidFill>
              </a:rPr>
              <a:t>For Research Project: </a:t>
            </a:r>
            <a:r>
              <a:rPr lang="en-AU" sz="2400" u="sng" dirty="0" smtClean="0">
                <a:solidFill>
                  <a:schemeClr val="dk1"/>
                </a:solidFill>
              </a:rPr>
              <a:t>Do</a:t>
            </a:r>
            <a:r>
              <a:rPr lang="en-AU" sz="2400" dirty="0" smtClean="0">
                <a:solidFill>
                  <a:schemeClr val="dk1"/>
                </a:solidFill>
              </a:rPr>
              <a:t> </a:t>
            </a:r>
            <a:r>
              <a:rPr lang="en-AU" sz="2400" dirty="0">
                <a:solidFill>
                  <a:schemeClr val="dk1"/>
                </a:solidFill>
              </a:rPr>
              <a:t>use </a:t>
            </a:r>
            <a:r>
              <a:rPr lang="en-AU" sz="2400" dirty="0" smtClean="0">
                <a:solidFill>
                  <a:schemeClr val="dk1"/>
                </a:solidFill>
              </a:rPr>
              <a:t>an open </a:t>
            </a:r>
            <a:r>
              <a:rPr lang="en-AU" sz="2400" dirty="0">
                <a:solidFill>
                  <a:schemeClr val="dk1"/>
                </a:solidFill>
              </a:rPr>
              <a:t>question.</a:t>
            </a:r>
            <a:endParaRPr lang="en-AU" sz="1100" dirty="0"/>
          </a:p>
        </p:txBody>
      </p:sp>
      <p:sp>
        <p:nvSpPr>
          <p:cNvPr id="234" name="Shape 234"/>
          <p:cNvSpPr txBox="1"/>
          <p:nvPr/>
        </p:nvSpPr>
        <p:spPr>
          <a:xfrm>
            <a:off x="887695" y="2470039"/>
            <a:ext cx="7350125" cy="1200328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 that </a:t>
            </a:r>
            <a:r>
              <a:rPr lang="en-US" sz="24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cannot</a:t>
            </a: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be answered with a yes/no and a simple fact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5" name="Shape 235"/>
          <p:cNvGraphicFramePr/>
          <p:nvPr>
            <p:extLst>
              <p:ext uri="{D42A27DB-BD31-4B8C-83A1-F6EECF244321}">
                <p14:modId xmlns:p14="http://schemas.microsoft.com/office/powerpoint/2010/main" val="1062525649"/>
              </p:ext>
            </p:extLst>
          </p:nvPr>
        </p:nvGraphicFramePr>
        <p:xfrm>
          <a:off x="887670" y="4026945"/>
          <a:ext cx="7350150" cy="2316500"/>
        </p:xfrm>
        <a:graphic>
          <a:graphicData uri="http://schemas.openxmlformats.org/drawingml/2006/table">
            <a:tbl>
              <a:tblPr firstRow="1" bandRow="1">
                <a:noFill/>
                <a:tableStyleId>{EA28D6D2-9C31-48D7-A121-E85C13EF896A}</a:tableStyleId>
              </a:tblPr>
              <a:tblGrid>
                <a:gridCol w="367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dirty="0" smtClean="0"/>
                        <a:t>What do you think is most valuable</a:t>
                      </a:r>
                      <a:r>
                        <a:rPr lang="en-US" sz="2000" b="0" i="1" baseline="0" dirty="0" smtClean="0"/>
                        <a:t> about your culture?</a:t>
                      </a:r>
                      <a:endParaRPr sz="20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 smtClean="0"/>
                        <a:t>I think our sense of family is one of the most important things, because…</a:t>
                      </a:r>
                      <a:endParaRPr sz="20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i="1" dirty="0" smtClean="0"/>
                        <a:t>How do you think</a:t>
                      </a:r>
                      <a:r>
                        <a:rPr lang="en-US" sz="2000" i="1" baseline="0" dirty="0" smtClean="0"/>
                        <a:t> the use of English is changing how people use their first language and culture?</a:t>
                      </a:r>
                      <a:endParaRPr sz="20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 smtClean="0"/>
                        <a:t>Well, for me, I use English</a:t>
                      </a:r>
                      <a:r>
                        <a:rPr lang="en-US" sz="2000" baseline="0" dirty="0" smtClean="0"/>
                        <a:t> at home, which means…</a:t>
                      </a:r>
                      <a:endParaRPr sz="20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FOLLOW-UP QUESTIONS</a:t>
            </a:r>
            <a:endParaRPr sz="36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498474" y="1473200"/>
            <a:ext cx="755631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841375" y="2677418"/>
            <a:ext cx="7350125" cy="1200328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 designed to </a:t>
            </a:r>
            <a:r>
              <a:rPr lang="en-US" sz="24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clarify</a:t>
            </a:r>
            <a:r>
              <a:rPr lang="en-US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or require the interviewee to give </a:t>
            </a:r>
            <a:r>
              <a:rPr lang="en-US" sz="24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more information</a:t>
            </a:r>
            <a:endParaRPr sz="240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3" name="Shape 243"/>
          <p:cNvGraphicFramePr/>
          <p:nvPr>
            <p:extLst>
              <p:ext uri="{D42A27DB-BD31-4B8C-83A1-F6EECF244321}">
                <p14:modId xmlns:p14="http://schemas.microsoft.com/office/powerpoint/2010/main" val="3932294571"/>
              </p:ext>
            </p:extLst>
          </p:nvPr>
        </p:nvGraphicFramePr>
        <p:xfrm>
          <a:off x="841371" y="4222750"/>
          <a:ext cx="7350125" cy="2286050"/>
        </p:xfrm>
        <a:graphic>
          <a:graphicData uri="http://schemas.openxmlformats.org/drawingml/2006/table">
            <a:tbl>
              <a:tblPr firstRow="1" bandRow="1">
                <a:noFill/>
                <a:tableStyleId>{EA28D6D2-9C31-48D7-A121-E85C13EF896A}</a:tableStyleId>
              </a:tblPr>
              <a:tblGrid>
                <a:gridCol w="735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1"/>
                        <a:t>Could you tell me more about…?</a:t>
                      </a:r>
                      <a:endParaRPr sz="2400" b="0" i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1"/>
                        <a:t>Could you please explain this?</a:t>
                      </a:r>
                      <a:endParaRPr sz="2400" b="0" i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1" dirty="0"/>
                        <a:t>Can you think of any other examples?</a:t>
                      </a:r>
                      <a:endParaRPr sz="2400" b="0" i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1" dirty="0"/>
                        <a:t>Really? Tell me more.</a:t>
                      </a:r>
                      <a:endParaRPr sz="2400" b="0" i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i="1" dirty="0"/>
                        <a:t>Could you repeat </a:t>
                      </a:r>
                      <a:r>
                        <a:rPr lang="en-US" sz="2400" b="0" i="1" dirty="0" smtClean="0"/>
                        <a:t>that?</a:t>
                      </a:r>
                      <a:endParaRPr sz="2400" b="0" i="1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hape 233"/>
          <p:cNvSpPr txBox="1"/>
          <p:nvPr/>
        </p:nvSpPr>
        <p:spPr>
          <a:xfrm>
            <a:off x="845715" y="1305046"/>
            <a:ext cx="755631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3200"/>
            </a:pPr>
            <a:r>
              <a:rPr lang="en-AU" sz="2400" dirty="0">
                <a:solidFill>
                  <a:schemeClr val="dk1"/>
                </a:solidFill>
              </a:rPr>
              <a:t>For an interview: </a:t>
            </a:r>
            <a:r>
              <a:rPr lang="en-AU" sz="2400" u="sng" dirty="0" smtClean="0">
                <a:solidFill>
                  <a:schemeClr val="dk1"/>
                </a:solidFill>
              </a:rPr>
              <a:t>Do</a:t>
            </a:r>
            <a:r>
              <a:rPr lang="en-AU" sz="2400" dirty="0" smtClean="0">
                <a:solidFill>
                  <a:schemeClr val="dk1"/>
                </a:solidFill>
              </a:rPr>
              <a:t> ask follow up questions</a:t>
            </a:r>
            <a:r>
              <a:rPr lang="en-AU" sz="2400" dirty="0">
                <a:solidFill>
                  <a:schemeClr val="dk1"/>
                </a:solidFill>
              </a:rPr>
              <a:t>.</a:t>
            </a:r>
            <a:br>
              <a:rPr lang="en-AU" sz="2400" dirty="0">
                <a:solidFill>
                  <a:schemeClr val="dk1"/>
                </a:solidFill>
              </a:rPr>
            </a:br>
            <a:r>
              <a:rPr lang="en-AU" sz="2400" dirty="0">
                <a:solidFill>
                  <a:schemeClr val="dk1"/>
                </a:solidFill>
              </a:rPr>
              <a:t>For Research Project: </a:t>
            </a:r>
            <a:r>
              <a:rPr lang="en-AU" sz="2400" dirty="0" smtClean="0">
                <a:solidFill>
                  <a:schemeClr val="dk1"/>
                </a:solidFill>
              </a:rPr>
              <a:t>Not applicable </a:t>
            </a:r>
            <a:r>
              <a:rPr lang="en-AU" sz="1800" dirty="0" smtClean="0">
                <a:solidFill>
                  <a:schemeClr val="dk1"/>
                </a:solidFill>
              </a:rPr>
              <a:t>(unless you are interviewing someone.) </a:t>
            </a:r>
            <a:endParaRPr lang="en-AU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LEADING QUESTIONS</a:t>
            </a:r>
            <a:endParaRPr sz="36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498474" y="1061591"/>
            <a:ext cx="7556313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32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ask leading questions</a:t>
            </a:r>
            <a:endParaRPr dirty="0"/>
          </a:p>
          <a:p>
            <a:pPr marL="2857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704662" y="1799967"/>
            <a:ext cx="7794625" cy="1200328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Definition</a:t>
            </a: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 that are asked in a particular way in order to get the answer you </a:t>
            </a:r>
            <a:r>
              <a:rPr lang="en-US" sz="24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want.</a:t>
            </a:r>
            <a:endParaRPr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1" name="Shape 251"/>
          <p:cNvGraphicFramePr/>
          <p:nvPr>
            <p:extLst>
              <p:ext uri="{D42A27DB-BD31-4B8C-83A1-F6EECF244321}">
                <p14:modId xmlns:p14="http://schemas.microsoft.com/office/powerpoint/2010/main" val="3158939244"/>
              </p:ext>
            </p:extLst>
          </p:nvPr>
        </p:nvGraphicFramePr>
        <p:xfrm>
          <a:off x="704662" y="3192880"/>
          <a:ext cx="7794625" cy="3230920"/>
        </p:xfrm>
        <a:graphic>
          <a:graphicData uri="http://schemas.openxmlformats.org/drawingml/2006/table">
            <a:tbl>
              <a:tblPr firstRow="1" bandRow="1">
                <a:noFill/>
                <a:tableStyleId>{6DBB7617-89C3-4664-9345-719C9C5CF093}</a:tableStyleId>
              </a:tblPr>
              <a:tblGrid>
                <a:gridCol w="457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9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dirty="0"/>
                        <a:t>What difficulties do you have at work?</a:t>
                      </a:r>
                      <a:endParaRPr sz="20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/>
                        <a:t>Assumes the person has difficulties</a:t>
                      </a:r>
                      <a:endParaRPr sz="20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2000" b="0" i="1" dirty="0" smtClean="0"/>
                        <a:t>How has your wife helped you at work?</a:t>
                      </a:r>
                      <a:endParaRPr sz="20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Assumes the person had help</a:t>
                      </a:r>
                      <a:endParaRPr lang="en-AU" sz="20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8649438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dirty="0" smtClean="0"/>
                        <a:t>I think climate change is real.</a:t>
                      </a:r>
                      <a:r>
                        <a:rPr lang="en-US" sz="2000" b="0" i="1" baseline="0" dirty="0" smtClean="0"/>
                        <a:t> Do you? </a:t>
                      </a:r>
                      <a:endParaRPr sz="20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2000" b="0" dirty="0" smtClean="0"/>
                        <a:t>Makes it very difficult to answer with a ‘no’</a:t>
                      </a:r>
                      <a:endParaRPr lang="en-AU" sz="20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1" dirty="0"/>
                        <a:t>Experts </a:t>
                      </a:r>
                      <a:r>
                        <a:rPr lang="en-US" sz="2000" b="0" i="1" dirty="0" smtClean="0"/>
                        <a:t>say discrimination is still occurring</a:t>
                      </a:r>
                      <a:r>
                        <a:rPr lang="en-US" sz="2000" b="0" i="1" baseline="0" dirty="0" smtClean="0"/>
                        <a:t> in Australia</a:t>
                      </a:r>
                      <a:r>
                        <a:rPr lang="en-US" sz="2000" b="0" i="1" dirty="0" smtClean="0"/>
                        <a:t>. </a:t>
                      </a:r>
                      <a:r>
                        <a:rPr lang="en-US" sz="2000" b="0" i="1" dirty="0"/>
                        <a:t>Do you </a:t>
                      </a:r>
                      <a:r>
                        <a:rPr lang="en-US" sz="2000" b="0" i="1" dirty="0" smtClean="0"/>
                        <a:t>agree with that?</a:t>
                      </a:r>
                      <a:endParaRPr sz="2000" b="0" i="1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dirty="0"/>
                        <a:t>Makes it very difficult to answer with a ‘no’</a:t>
                      </a:r>
                      <a:endParaRPr sz="20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2" name="Shape 252"/>
          <p:cNvSpPr/>
          <p:nvPr/>
        </p:nvSpPr>
        <p:spPr>
          <a:xfrm>
            <a:off x="346453" y="1069190"/>
            <a:ext cx="746125" cy="698500"/>
          </a:xfrm>
          <a:prstGeom prst="mathMultiply">
            <a:avLst>
              <a:gd name="adj1" fmla="val 23520"/>
            </a:avLst>
          </a:prstGeom>
          <a:solidFill>
            <a:srgbClr val="800000"/>
          </a:solidFill>
          <a:ln w="12700" cap="flat" cmpd="sng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LEADING QUESTIONS</a:t>
            </a:r>
            <a:endParaRPr sz="3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382286" y="233153"/>
            <a:ext cx="3529958" cy="775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Watch out for:</a:t>
            </a: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903223"/>
              </p:ext>
            </p:extLst>
          </p:nvPr>
        </p:nvGraphicFramePr>
        <p:xfrm>
          <a:off x="289366" y="862315"/>
          <a:ext cx="8414795" cy="5718857"/>
        </p:xfrm>
        <a:graphic>
          <a:graphicData uri="http://schemas.openxmlformats.org/drawingml/2006/table">
            <a:tbl>
              <a:tblPr firstRow="1" bandRow="1">
                <a:tableStyleId>{EA28D6D2-9C31-48D7-A121-E85C13EF896A}</a:tableStyleId>
              </a:tblPr>
              <a:tblGrid>
                <a:gridCol w="1498923">
                  <a:extLst>
                    <a:ext uri="{9D8B030D-6E8A-4147-A177-3AD203B41FA5}">
                      <a16:colId xmlns:a16="http://schemas.microsoft.com/office/drawing/2014/main" val="3392077437"/>
                    </a:ext>
                  </a:extLst>
                </a:gridCol>
                <a:gridCol w="2552217">
                  <a:extLst>
                    <a:ext uri="{9D8B030D-6E8A-4147-A177-3AD203B41FA5}">
                      <a16:colId xmlns:a16="http://schemas.microsoft.com/office/drawing/2014/main" val="4082556444"/>
                    </a:ext>
                  </a:extLst>
                </a:gridCol>
                <a:gridCol w="4363655">
                  <a:extLst>
                    <a:ext uri="{9D8B030D-6E8A-4147-A177-3AD203B41FA5}">
                      <a16:colId xmlns:a16="http://schemas.microsoft.com/office/drawing/2014/main" val="328259443"/>
                    </a:ext>
                  </a:extLst>
                </a:gridCol>
              </a:tblGrid>
              <a:tr h="763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dirty="0" smtClean="0"/>
                        <a:t>Hurtful questions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b="0" dirty="0" smtClean="0"/>
                        <a:t>How does</a:t>
                      </a:r>
                      <a:r>
                        <a:rPr lang="en-AU" b="0" baseline="0" dirty="0" smtClean="0"/>
                        <a:t> it feel to be discriminated against? </a:t>
                      </a:r>
                      <a:endParaRPr lang="en-AU" b="0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b="0" dirty="0" smtClean="0"/>
                        <a:t>Might be upsetting</a:t>
                      </a:r>
                      <a:r>
                        <a:rPr lang="en-AU" b="0" baseline="0" dirty="0" smtClean="0"/>
                        <a:t> for the person to think </a:t>
                      </a:r>
                      <a:br>
                        <a:rPr lang="en-AU" b="0" baseline="0" dirty="0" smtClean="0"/>
                      </a:br>
                      <a:r>
                        <a:rPr lang="en-AU" b="0" baseline="0" dirty="0" smtClean="0"/>
                        <a:t>about. </a:t>
                      </a:r>
                      <a:endParaRPr lang="en-AU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658639"/>
                  </a:ext>
                </a:extLst>
              </a:tr>
              <a:tr h="1266849">
                <a:tc>
                  <a:txBody>
                    <a:bodyPr/>
                    <a:lstStyle/>
                    <a:p>
                      <a:r>
                        <a:rPr lang="en-AU" b="1" dirty="0" smtClean="0"/>
                        <a:t>Offensive questions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dirty="0" smtClean="0"/>
                        <a:t>How ‘Aboriginal’ are you?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AU" dirty="0" smtClean="0"/>
                    </a:p>
                    <a:p>
                      <a:r>
                        <a:rPr lang="en-AU" dirty="0" smtClean="0"/>
                        <a:t>Are</a:t>
                      </a:r>
                      <a:r>
                        <a:rPr lang="en-AU" baseline="0" dirty="0" smtClean="0"/>
                        <a:t> you weak because you’re a woman?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100" baseline="0" dirty="0" smtClean="0"/>
                        <a:t>“Are you Aboriginal?” is a Yes/No question. You can’t ask “how much” because it implies a) you don’t believe the person or or b) they’re not </a:t>
                      </a:r>
                      <a:r>
                        <a:rPr lang="en-AU" sz="1100" i="1" baseline="0" dirty="0" smtClean="0"/>
                        <a:t>really</a:t>
                      </a:r>
                      <a:r>
                        <a:rPr lang="en-AU" sz="1100" i="0" baseline="0" dirty="0" smtClean="0"/>
                        <a:t> a “full” Aboriginal person.</a:t>
                      </a:r>
                      <a:br>
                        <a:rPr lang="en-AU" sz="1100" i="0" baseline="0" dirty="0" smtClean="0"/>
                      </a:br>
                      <a:r>
                        <a:rPr lang="en-AU" sz="1100" i="0" baseline="0" dirty="0" smtClean="0"/>
                        <a:t/>
                      </a:r>
                      <a:br>
                        <a:rPr lang="en-AU" sz="1100" i="0" baseline="0" dirty="0" smtClean="0"/>
                      </a:br>
                      <a:r>
                        <a:rPr lang="en-AU" sz="1100" i="0" baseline="0" dirty="0" smtClean="0"/>
                        <a:t>“</a:t>
                      </a:r>
                      <a:r>
                        <a:rPr lang="en-AU" sz="1100" dirty="0" smtClean="0"/>
                        <a:t>Are</a:t>
                      </a:r>
                      <a:r>
                        <a:rPr lang="en-AU" sz="1100" baseline="0" dirty="0" smtClean="0"/>
                        <a:t> you weak because you’re a woman?” is personally offensive because you’re calling someone weak, but also stereotyping because you are suggesting all women are weak.</a:t>
                      </a:r>
                      <a:endParaRPr lang="en-AU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77688"/>
                  </a:ext>
                </a:extLst>
              </a:tr>
              <a:tr h="9917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b="1" dirty="0" smtClean="0"/>
                        <a:t>Questions where you are unlikely to get accurate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dirty="0" smtClean="0"/>
                        <a:t>Are you </a:t>
                      </a:r>
                      <a:r>
                        <a:rPr lang="en-AU" smtClean="0"/>
                        <a:t>racist?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dirty="0" smtClean="0"/>
                        <a:t/>
                      </a:r>
                      <a:br>
                        <a:rPr lang="en-AU" dirty="0" smtClean="0"/>
                      </a:br>
                      <a:r>
                        <a:rPr lang="en-AU" dirty="0" smtClean="0"/>
                        <a:t>Do you often break the law?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We know racism and breaking the</a:t>
                      </a:r>
                      <a:r>
                        <a:rPr lang="en-AU" baseline="0" dirty="0" smtClean="0"/>
                        <a:t> law </a:t>
                      </a:r>
                      <a:r>
                        <a:rPr lang="en-AU" dirty="0" smtClean="0"/>
                        <a:t>are bad.</a:t>
                      </a:r>
                      <a:r>
                        <a:rPr lang="en-AU" baseline="0" dirty="0" smtClean="0"/>
                        <a:t> Even if the person </a:t>
                      </a:r>
                      <a:r>
                        <a:rPr lang="en-AU" i="1" baseline="0" dirty="0" smtClean="0"/>
                        <a:t>is </a:t>
                      </a:r>
                      <a:r>
                        <a:rPr lang="en-AU" i="0" baseline="0" dirty="0" smtClean="0"/>
                        <a:t>racist or </a:t>
                      </a:r>
                      <a:r>
                        <a:rPr lang="en-AU" i="1" baseline="0" dirty="0" smtClean="0"/>
                        <a:t>does </a:t>
                      </a:r>
                      <a:r>
                        <a:rPr lang="en-AU" i="0" baseline="0" dirty="0" smtClean="0"/>
                        <a:t>break the law, they probably won’t admit it. They don’t want to look like a bad person. 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202685"/>
                  </a:ext>
                </a:extLst>
              </a:tr>
              <a:tr h="543850">
                <a:tc>
                  <a:txBody>
                    <a:bodyPr/>
                    <a:lstStyle/>
                    <a:p>
                      <a:r>
                        <a:rPr lang="en-AU" b="1" dirty="0" smtClean="0"/>
                        <a:t>Personal/ Sensitive questions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aseline="0" dirty="0" smtClean="0"/>
                        <a:t>Where do you live? </a:t>
                      </a:r>
                      <a:br>
                        <a:rPr lang="en-AU" baseline="0" dirty="0" smtClean="0"/>
                      </a:br>
                      <a:r>
                        <a:rPr lang="en-AU" baseline="0" dirty="0" smtClean="0"/>
                        <a:t>Are you married? </a:t>
                      </a:r>
                      <a:br>
                        <a:rPr lang="en-AU" baseline="0" dirty="0" smtClean="0"/>
                      </a:br>
                      <a:r>
                        <a:rPr lang="en-AU" baseline="0" dirty="0" smtClean="0"/>
                        <a:t>Do you have children?</a:t>
                      </a:r>
                      <a:br>
                        <a:rPr lang="en-AU" baseline="0" dirty="0" smtClean="0"/>
                      </a:br>
                      <a:r>
                        <a:rPr lang="en-AU" baseline="0" dirty="0" smtClean="0"/>
                        <a:t>How old are you?</a:t>
                      </a:r>
                      <a:br>
                        <a:rPr lang="en-AU" baseline="0" dirty="0" smtClean="0"/>
                      </a:b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dirty="0" smtClean="0"/>
                        <a:t>Some people don’t feel comfortable</a:t>
                      </a:r>
                      <a:r>
                        <a:rPr lang="en-AU" baseline="0" dirty="0" smtClean="0"/>
                        <a:t> sharing this information. You can say “Is it ok if I ask about…?” or “You don’t have to answer if you feel uncomfortable.” </a:t>
                      </a:r>
                      <a:br>
                        <a:rPr lang="en-AU" baseline="0" dirty="0" smtClean="0"/>
                      </a:br>
                      <a:r>
                        <a:rPr lang="en-AU" baseline="0" dirty="0" smtClean="0"/>
                        <a:t>Don’t ask off-topic personal questions like “Would you date me?”</a:t>
                      </a:r>
                      <a:endParaRPr lang="en-A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0336"/>
                  </a:ext>
                </a:extLst>
              </a:tr>
              <a:tr h="991727">
                <a:tc>
                  <a:txBody>
                    <a:bodyPr/>
                    <a:lstStyle/>
                    <a:p>
                      <a:r>
                        <a:rPr lang="en-AU" b="1" dirty="0" smtClean="0"/>
                        <a:t>Unethical</a:t>
                      </a:r>
                      <a:r>
                        <a:rPr lang="en-AU" b="1" baseline="0" dirty="0" smtClean="0"/>
                        <a:t> questions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dirty="0" smtClean="0"/>
                        <a:t>You have an eating disorder– do you think you should lose mor</a:t>
                      </a:r>
                      <a:r>
                        <a:rPr lang="en-AU" baseline="0" dirty="0" smtClean="0"/>
                        <a:t>e weight?</a:t>
                      </a:r>
                      <a:br>
                        <a:rPr lang="en-AU" baseline="0" dirty="0" smtClean="0"/>
                      </a:br>
                      <a:r>
                        <a:rPr lang="en-AU" baseline="0" dirty="0" smtClean="0"/>
                        <a:t/>
                      </a:r>
                      <a:br>
                        <a:rPr lang="en-AU" baseline="0" dirty="0" smtClean="0"/>
                      </a:br>
                      <a:r>
                        <a:rPr lang="en-AU" dirty="0" smtClean="0"/>
                        <a:t>Do</a:t>
                      </a:r>
                      <a:r>
                        <a:rPr lang="en-AU" baseline="0" dirty="0" smtClean="0"/>
                        <a:t> you want to take drugs when you grow up? </a:t>
                      </a:r>
                      <a:endParaRPr lang="en-A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You shouldn’t ask questions that are dangerous to others,</a:t>
                      </a:r>
                      <a:r>
                        <a:rPr lang="en-AU" baseline="0" dirty="0" smtClean="0"/>
                        <a:t> that could encourage them to do something that might hurt themselves, other people, or just do something that is a bad idea. </a:t>
                      </a:r>
                      <a:br>
                        <a:rPr lang="en-AU" baseline="0" dirty="0" smtClean="0"/>
                      </a:br>
                      <a:r>
                        <a:rPr lang="en-AU" baseline="0" dirty="0" smtClean="0"/>
                        <a:t>People who suffer from mental health issues and young people are especially vulnerable.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775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77829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582</Words>
  <Application>Microsoft Office PowerPoint</Application>
  <PresentationFormat>On-screen Show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Noto Sans Symbols</vt:lpstr>
      <vt:lpstr>Advantage</vt:lpstr>
      <vt:lpstr>Asking the right questions</vt:lpstr>
      <vt:lpstr>BEFORE YOU WRITE ANY Q’s…</vt:lpstr>
      <vt:lpstr>TYPES OF QUESTIONS</vt:lpstr>
      <vt:lpstr>CLOSED QUESTIONS</vt:lpstr>
      <vt:lpstr>OPEN-ENDED QUESTIONS</vt:lpstr>
      <vt:lpstr>FOLLOW-UP QUESTIONS</vt:lpstr>
      <vt:lpstr>LEADING QUESTIONS</vt:lpstr>
      <vt:lpstr>LEADING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the right interview questions</dc:title>
  <dc:creator>Vause Carly</dc:creator>
  <cp:lastModifiedBy>Windows User</cp:lastModifiedBy>
  <cp:revision>9</cp:revision>
  <dcterms:modified xsi:type="dcterms:W3CDTF">2019-03-15T07:44:53Z</dcterms:modified>
</cp:coreProperties>
</file>